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8" r:id="rId132"/>
    <p:sldId id="389" r:id="rId133"/>
    <p:sldId id="390" r:id="rId134"/>
    <p:sldId id="391" r:id="rId135"/>
    <p:sldId id="392" r:id="rId136"/>
    <p:sldId id="393" r:id="rId137"/>
    <p:sldId id="394" r:id="rId138"/>
    <p:sldId id="395" r:id="rId139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41"/>
      <p:bold r:id="rId142"/>
      <p:italic r:id="rId143"/>
      <p:boldItalic r:id="rId144"/>
    </p:embeddedFont>
    <p:embeddedFont>
      <p:font typeface="Roboto Mono" pitchFamily="49" charset="0"/>
      <p:regular r:id="rId145"/>
      <p:bold r:id="rId146"/>
      <p:italic r:id="rId147"/>
      <p:boldItalic r:id="rId1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>
      <p:cViewPr varScale="1">
        <p:scale>
          <a:sx n="165" d="100"/>
          <a:sy n="165" d="100"/>
        </p:scale>
        <p:origin x="66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notesMaster" Target="notesMasters/notesMaster1.xml"/><Relationship Id="rId145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.fntdata"/><Relationship Id="rId14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3.fntdata"/><Relationship Id="rId148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4.fntdata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4197625b89_2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4197625b89_2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4197625b89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4197625b89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4197625b89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4197625b89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4197625b8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24197625b89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4197625b89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24197625b89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4197625b89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24197625b89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4197625b89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24197625b89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4197625b89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24197625b89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4197625b89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24197625b89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4197625b89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24197625b89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4197625b8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4197625b8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4197625b89_2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4197625b89_2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4197625b89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24197625b89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4197625b89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4197625b89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4197625b89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4197625b89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4197625b89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24197625b89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24197625b89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24197625b89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24197625b89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24197625b89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4197625b89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24197625b89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24197625b89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24197625b89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4197625b89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4197625b89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24197625b89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24197625b89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97625b89_2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4197625b89_2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24197625b89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24197625b89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24197625b89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24197625b89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24197625b89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24197625b89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24197625b89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24197625b89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24197625b89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24197625b89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24197625b89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24197625b89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24197625b89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24197625b89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24197625b89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24197625b89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24197625b89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24197625b89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24197625b89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24197625b89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4197625b89_2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4197625b89_2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24197625b89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24197625b89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24197625b89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24197625b89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24197625b89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24197625b89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24197625b89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24197625b89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24197625b89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24197625b89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24197625b89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24197625b89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24197625b89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24197625b89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24197625b89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24197625b89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24197625b89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24197625b89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4197625b89_2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4197625b89_2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41d3e213ca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41d3e213ca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41d3e213ca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41d3e213ca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41d3e213ca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41d3e213ca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41d3e213ca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41d3e213ca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4197625b89_2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4197625b89_2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4197625b89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4197625b89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4197625b89_2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4197625b89_2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197625b89_2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197625b89_2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4197625b89_2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4197625b89_2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4197625b89_2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4197625b89_2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4197625b89_2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4197625b89_2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4197625b89_2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4197625b89_2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4197625b89_2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4197625b89_2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4197625b89_2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4197625b89_2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4197625b89_2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4197625b89_2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4197625b89_2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4197625b89_2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4197625b89_2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4197625b89_2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4197625b89_2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4197625b89_2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4197625b89_2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4197625b89_2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4197625b89_2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4197625b89_2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4197625b89_2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4197625b89_2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4197625b89_2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4197625b89_2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4197625b89_2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4197625b89_2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4197625b89_2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4197625b89_2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4197625b89_2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4197625b89_2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4197625b89_2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4197625b89_2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4197625b89_2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4197625b89_2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4197625b89_2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4197625b89_2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4197625b89_2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4197625b89_2_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4197625b89_2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4197625b89_2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4197625b89_2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4197625b89_2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4197625b89_2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4197625b89_2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4197625b89_2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4197625b89_2_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4197625b89_2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4197625b89_2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4197625b89_2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4197625b89_2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4197625b89_2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4197625b89_2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4197625b89_2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4197625b89_2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4197625b89_2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4197625b89_2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4197625b89_2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4197625b89_2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4197625b89_2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4197625b89_2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4197625b89_2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4197625b89_2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4197625b89_2_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4197625b89_2_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4197625b89_2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4197625b89_2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4197625b89_2_7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4197625b89_2_7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4197625b89_2_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4197625b89_2_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4197625b89_2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4197625b89_2_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4197625b89_2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4197625b89_2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4197625b89_2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4197625b89_2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4197625b89_2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4197625b89_2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4197625b89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4197625b89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4197625b89_2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4197625b89_2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4197625b89_2_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4197625b89_2_5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4197625b89_2_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4197625b89_2_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4197625b89_2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4197625b89_2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4197625b89_2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4197625b89_2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4197625b89_2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4197625b89_2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4197625b89_2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4197625b89_2_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4197625b89_2_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4197625b89_2_7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4197625b89_2_7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4197625b89_2_7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4197625b89_2_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4197625b89_2_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4197625b89_2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4197625b89_2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4197625b89_2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4197625b89_2_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4197625b89_2_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4197625b89_2_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4197625b89_2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4197625b89_2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4197625b89_2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4197625b89_2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4197625b89_2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4197625b89_2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4197625b89_2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4197625b89_2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4197625b89_2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4197625b89_2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4197625b89_2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4197625b89_2_6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4197625b89_2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4197625b89_2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4197625b89_2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4197625b89_2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41d3e213ca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41d3e213ca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4197625b89_2_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4197625b89_2_6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4197625b89_2_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4197625b89_2_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4197625b89_2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4197625b89_2_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4197625b89_2_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4197625b89_2_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4197625b89_2_6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4197625b89_2_6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4197625b89_2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4197625b89_2_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4197625b89_2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4197625b89_2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4197625b89_2_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4197625b89_2_6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4197625b89_2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4197625b89_2_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4197625b89_2_7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4197625b89_2_7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4197625b89_2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4197625b89_2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4197625b89_2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24197625b89_2_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4197625b89_2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24197625b89_2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4197625b89_2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24197625b89_2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4197625b8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24197625b8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4197625b89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4197625b89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4197625b8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4197625b89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4197625b89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24197625b89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4197625b89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24197625b89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4197625b89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4197625b89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4197625b89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4197625b89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kangax.github.io/compat-table/es6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aniuse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Лекция 7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Крутые мелочи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JavaScript-движок</a:t>
            </a:r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11111"/>
                </a:solidFill>
                <a:highlight>
                  <a:srgbClr val="FFFFFF"/>
                </a:highlight>
              </a:rPr>
              <a:t>Программа или интерпретатор, способный понимать и выполнять JavaScript-код.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111111"/>
                </a:solidFill>
                <a:highlight>
                  <a:srgbClr val="FFFFFF"/>
                </a:highlight>
              </a:rPr>
              <a:t>JavaScript-движки обычно используются в веб-браузерах, включая V8 в Chrome, SpiderMonkey в Firefox и Chakra в Edge. Каждый движок подобен языковому модулю, который позволяет приложению поддерживать определенное подмножество языка JavaScript.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WebSocket</a:t>
            </a:r>
            <a:endParaRPr/>
          </a:p>
        </p:txBody>
      </p:sp>
      <p:sp>
        <p:nvSpPr>
          <p:cNvPr id="663" name="Google Shape;663;p1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Новый (относительно) протокол полнодуплексной связи (может передавать и принимать одновременно) поверх TCP-соединения, предназначенный для обмена сообщениями между браузером и веб-сервером в режиме реального времени. С помощью его API вы можете отправить сообщение на сервер и получить ответ без выполнения отдельного HTTP-запроса, причем этот процесс будет событийно-управляемым.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Были созданы, чтобы обойти ограничение HTTP на формат запрос/ответ и дать возможность отправлять сообщения </a:t>
            </a:r>
            <a:r>
              <a:rPr lang="ru" b="1">
                <a:solidFill>
                  <a:schemeClr val="dk1"/>
                </a:solidFill>
              </a:rPr>
              <a:t>с сервера на клиент</a:t>
            </a:r>
            <a:r>
              <a:rPr lang="ru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Где поддерживается</a:t>
            </a:r>
            <a:endParaRPr/>
          </a:p>
        </p:txBody>
      </p:sp>
      <p:sp>
        <p:nvSpPr>
          <p:cNvPr id="669" name="Google Shape;669;p1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70" name="Google Shape;67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58714"/>
            <a:ext cx="9144003" cy="2803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1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Преимущества WebSocket</a:t>
            </a:r>
            <a:endParaRPr/>
          </a:p>
        </p:txBody>
      </p:sp>
      <p:sp>
        <p:nvSpPr>
          <p:cNvPr id="676" name="Google Shape;676;p1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Поддерживает возможность отправки сообщений с сервера на клиент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Все сообщения проходят через одно TCP-соединение, поэтому отсутствует overhead на открытие соединения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Очень хорошая поддержка браузерами и очень простой API использования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Именно поэтому WebSocket'ы очень удобно использовать для написания: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>
                <a:solidFill>
                  <a:schemeClr val="dk1"/>
                </a:solidFill>
              </a:rPr>
              <a:t>Реалтаймовых игр (для обмена сообщениями между клиентом и сервером)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>
                <a:solidFill>
                  <a:schemeClr val="dk1"/>
                </a:solidFill>
              </a:rPr>
              <a:t>Чатов и веб-мессенджеров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>
                <a:solidFill>
                  <a:schemeClr val="dk1"/>
                </a:solidFill>
              </a:rPr>
              <a:t>PUSH-уведомления и прочие нотификации от сервера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Создание WebSocket</a:t>
            </a:r>
            <a:endParaRPr/>
          </a:p>
        </p:txBody>
      </p:sp>
      <p:sp>
        <p:nvSpPr>
          <p:cNvPr id="682" name="Google Shape;682;p1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83" name="Google Shape;683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869" y="1017725"/>
            <a:ext cx="5650269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Работа с WebSocket</a:t>
            </a:r>
            <a:endParaRPr/>
          </a:p>
        </p:txBody>
      </p:sp>
      <p:sp>
        <p:nvSpPr>
          <p:cNvPr id="689" name="Google Shape;689;p1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После создания объекта WebSocket </a:t>
            </a:r>
            <a:r>
              <a:rPr lang="ru" b="1">
                <a:solidFill>
                  <a:schemeClr val="dk1"/>
                </a:solidFill>
              </a:rPr>
              <a:t>необходимо дождаться</a:t>
            </a:r>
            <a:r>
              <a:rPr lang="ru">
                <a:solidFill>
                  <a:schemeClr val="dk1"/>
                </a:solidFill>
              </a:rPr>
              <a:t>, пока соединение не откроется и не установится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90" name="Google Shape;690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688" y="1964801"/>
            <a:ext cx="8264624" cy="317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происходит в браузере</a:t>
            </a:r>
            <a:endParaRPr/>
          </a:p>
        </p:txBody>
      </p:sp>
      <p:sp>
        <p:nvSpPr>
          <p:cNvPr id="696" name="Google Shape;696;p1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97" name="Google Shape;697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734" y="1152475"/>
            <a:ext cx="5180541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Событие error и close</a:t>
            </a:r>
            <a:endParaRPr/>
          </a:p>
        </p:txBody>
      </p:sp>
      <p:sp>
        <p:nvSpPr>
          <p:cNvPr id="703" name="Google Shape;703;p1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04" name="Google Shape;704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223" y="1017726"/>
            <a:ext cx="8299564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Событие message — обработка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сообщений с сервера</a:t>
            </a:r>
            <a:endParaRPr/>
          </a:p>
        </p:txBody>
      </p:sp>
      <p:sp>
        <p:nvSpPr>
          <p:cNvPr id="710" name="Google Shape;710;p120"/>
          <p:cNvSpPr txBox="1">
            <a:spLocks noGrp="1"/>
          </p:cNvSpPr>
          <p:nvPr>
            <p:ph type="body" idx="1"/>
          </p:nvPr>
        </p:nvSpPr>
        <p:spPr>
          <a:xfrm>
            <a:off x="311700" y="1393625"/>
            <a:ext cx="8520600" cy="31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11" name="Google Shape;711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425" y="1393625"/>
            <a:ext cx="8223149" cy="363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 ещё можно слать и принимать бинарные данные</a:t>
            </a:r>
            <a:endParaRPr/>
          </a:p>
        </p:txBody>
      </p:sp>
      <p:sp>
        <p:nvSpPr>
          <p:cNvPr id="717" name="Google Shape;717;p1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18" name="Google Shape;718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450" y="1152475"/>
            <a:ext cx="7241095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использовать WebSocket</a:t>
            </a:r>
            <a:endParaRPr/>
          </a:p>
        </p:txBody>
      </p:sp>
      <p:sp>
        <p:nvSpPr>
          <p:cNvPr id="724" name="Google Shape;724;p1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Договориться о своём "надпротоколе" обмена сообщениями между клиентом и сервером — зафиксировать форматы всех сообщений в приложении. Например: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25" name="Google Shape;725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9863" y="2191475"/>
            <a:ext cx="4384274" cy="287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JavaScript-движок (быстродействие)</a:t>
            </a:r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111111"/>
                </a:solidFill>
                <a:highlight>
                  <a:srgbClr val="FFFFFF"/>
                </a:highlight>
              </a:rPr>
              <a:t>Два человека поймут команду JavaScript, но один из них отреагирует раньше, потому что смог быстрее понять и обработать команду. Аналогично, два браузера могут понимать код JavaScript, но один из них работает быстрее, потому что его JavaScript-движок работает эффективнее.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170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Как использовать WebSocket</a:t>
            </a:r>
            <a:endParaRPr/>
          </a:p>
        </p:txBody>
      </p:sp>
      <p:sp>
        <p:nvSpPr>
          <p:cNvPr id="731" name="Google Shape;731;p1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Написать обёртку вокруг WebSocket, которая будет внутри себя заниматься отправкой и приёмом сообщений, а наружу будет предоставлять удобный интерфейс: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32" name="Google Shape;732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298911"/>
            <a:ext cx="8520599" cy="2844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Server Sent Events</a:t>
            </a:r>
            <a:endParaRPr/>
          </a:p>
        </p:txBody>
      </p:sp>
      <p:sp>
        <p:nvSpPr>
          <p:cNvPr id="738" name="Google Shape;738;p1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Спецификация Server-Sent Events описывает встроенный класс EventSource, который позволяет поддерживать соединение с сервером и получать от него события.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Как и в случае с WebSocket, соединение постоянно.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Отличия от WebSocket</a:t>
            </a:r>
            <a:endParaRPr/>
          </a:p>
        </p:txBody>
      </p:sp>
      <p:sp>
        <p:nvSpPr>
          <p:cNvPr id="744" name="Google Shape;744;p1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Однонаправленность: данные посылает только сервер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Только текст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Обычный HTTP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Итого по Server Sent Events</a:t>
            </a:r>
            <a:endParaRPr/>
          </a:p>
        </p:txBody>
      </p:sp>
      <p:sp>
        <p:nvSpPr>
          <p:cNvPr id="750" name="Google Shape;750;p1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ru" sz="1420">
                <a:solidFill>
                  <a:schemeClr val="dk1"/>
                </a:solidFill>
              </a:rPr>
              <a:t>Объект EventSource автоматически устанавливает постоянное соединение и позволяет серверу отправлять через него сообщения.</a:t>
            </a:r>
            <a:endParaRPr sz="142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ru" sz="1420">
                <a:solidFill>
                  <a:schemeClr val="dk1"/>
                </a:solidFill>
              </a:rPr>
              <a:t>Он предоставляет:</a:t>
            </a:r>
            <a:endParaRPr sz="1420">
              <a:solidFill>
                <a:schemeClr val="dk1"/>
              </a:solidFill>
            </a:endParaRPr>
          </a:p>
          <a:p>
            <a:pPr marL="457200" lvl="0" indent="-31877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20"/>
              <a:buChar char="●"/>
            </a:pPr>
            <a:r>
              <a:rPr lang="ru" sz="1420">
                <a:solidFill>
                  <a:schemeClr val="dk1"/>
                </a:solidFill>
              </a:rPr>
              <a:t>Автоматическое переподключение с настраиваемой retry задержкой.</a:t>
            </a:r>
            <a:endParaRPr sz="1420">
              <a:solidFill>
                <a:schemeClr val="dk1"/>
              </a:solidFill>
            </a:endParaRPr>
          </a:p>
          <a:p>
            <a:pPr marL="457200" lvl="0" indent="-31877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0"/>
              <a:buChar char="●"/>
            </a:pPr>
            <a:r>
              <a:rPr lang="ru" sz="1420">
                <a:solidFill>
                  <a:schemeClr val="dk1"/>
                </a:solidFill>
              </a:rPr>
              <a:t>Идентификаторы сообщений для восстановления соединения. Последний полученный идентификатор посылается в заголовке Last-Event-ID при пересоединении.</a:t>
            </a:r>
            <a:endParaRPr sz="1420">
              <a:solidFill>
                <a:schemeClr val="dk1"/>
              </a:solidFill>
            </a:endParaRPr>
          </a:p>
          <a:p>
            <a:pPr marL="457200" lvl="0" indent="-31877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0"/>
              <a:buChar char="●"/>
            </a:pPr>
            <a:r>
              <a:rPr lang="ru" sz="1420">
                <a:solidFill>
                  <a:schemeClr val="dk1"/>
                </a:solidFill>
              </a:rPr>
              <a:t>Текущее состояние, записанное в свойстве readyState.</a:t>
            </a:r>
            <a:endParaRPr sz="142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ru" sz="1420">
                <a:solidFill>
                  <a:schemeClr val="dk1"/>
                </a:solidFill>
              </a:rPr>
              <a:t>Это делает EventSource достойной альтернативой протоколу WebSocket, который сравнительно низкоуровневый и не имеет таких встроенных возможностей (хотя их и можно реализовать).</a:t>
            </a:r>
            <a:endParaRPr sz="142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ru" sz="1420">
                <a:solidFill>
                  <a:schemeClr val="dk1"/>
                </a:solidFill>
              </a:rPr>
              <a:t>Для многих приложений возможностей EventSource вполне достаточно.</a:t>
            </a:r>
            <a:endParaRPr sz="142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440"/>
              <a:buNone/>
            </a:pPr>
            <a:endParaRPr sz="142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endParaRPr sz="142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Веб-сервера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Готовый сервер по конфигу</a:t>
            </a:r>
            <a:endParaRPr/>
          </a:p>
        </p:txBody>
      </p:sp>
      <p:sp>
        <p:nvSpPr>
          <p:cNvPr id="761" name="Google Shape;761;p1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Все вы когда-нибудь слышали слова </a:t>
            </a:r>
            <a:r>
              <a:rPr lang="ru" b="1">
                <a:solidFill>
                  <a:schemeClr val="dk1"/>
                </a:solidFill>
              </a:rPr>
              <a:t>nginx</a:t>
            </a:r>
            <a:r>
              <a:rPr lang="ru">
                <a:solidFill>
                  <a:schemeClr val="dk1"/>
                </a:solidFill>
              </a:rPr>
              <a:t>, </a:t>
            </a:r>
            <a:r>
              <a:rPr lang="ru" b="1">
                <a:solidFill>
                  <a:schemeClr val="dk1"/>
                </a:solidFill>
              </a:rPr>
              <a:t>apache </a:t>
            </a:r>
            <a:r>
              <a:rPr lang="ru">
                <a:solidFill>
                  <a:schemeClr val="dk1"/>
                </a:solidFill>
              </a:rPr>
              <a:t>и тд. Все это готовые сервера, который будут работать по конфигу, который вы им специально описываете.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Зачем это нужно?</a:t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Например, прокси</a:t>
            </a:r>
            <a:endParaRPr/>
          </a:p>
        </p:txBody>
      </p:sp>
      <p:sp>
        <p:nvSpPr>
          <p:cNvPr id="772" name="Google Shape;772;p1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73" name="Google Shape;773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82"/>
            <a:ext cx="9144000" cy="3811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 еще, отдавать статику</a:t>
            </a:r>
            <a:endParaRPr/>
          </a:p>
        </p:txBody>
      </p:sp>
      <p:sp>
        <p:nvSpPr>
          <p:cNvPr id="779" name="Google Shape;779;p1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При этом, как правило, веб-сервера умеет эту статику сжимать и кэшировать, что позволяет быстрее доставлять ее до клиента.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80" name="Google Shape;780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10182"/>
            <a:ext cx="9143999" cy="2058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1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87" name="Google Shape;787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9145" y="0"/>
            <a:ext cx="398571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JavaScript-движок (поддержка)</a:t>
            </a:r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11111"/>
                </a:solidFill>
                <a:highlight>
                  <a:srgbClr val="FFFFFF"/>
                </a:highlight>
              </a:rPr>
              <a:t>Разные браузеры могут понимать не все команды JavaScript. Говоря о поддержке в браузерах, обычно упоминают о «совместимости с ECMAScript», а не о «совместимости с JavaScript», хотя JavaScript-движки детально анализируют и выполняют JavaScript.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111111"/>
                </a:solidFill>
                <a:highlight>
                  <a:srgbClr val="FFFFFF"/>
                </a:highlight>
              </a:rPr>
              <a:t>ECMAScript — это спецификация того, как может выглядеть скриптовый язык. Появление новой версии ECMAScript не означает, что у всех движков JavaScript появятся новые функции. Всё зависит от групп или организаций, которые отвечают за обновления JavaScript-движков с учётом новейшей спецификацией ECMAScript.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3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Прогрессивные интернетные приложения</a:t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PWA</a:t>
            </a:r>
            <a:endParaRPr/>
          </a:p>
        </p:txBody>
      </p:sp>
      <p:sp>
        <p:nvSpPr>
          <p:cNvPr id="798" name="Google Shape;798;p1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PWA (Progressive Web Application) - технология в web-разработке, которая визуально и функционально трансформирует сайт в приложение (мобильное приложение в браузере).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1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05" name="Google Shape;805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1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12" name="Google Shape;812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1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19" name="Google Shape;819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5391" y="0"/>
            <a:ext cx="2893220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нужно сделать, чтобы завелось?</a:t>
            </a:r>
            <a:endParaRPr/>
          </a:p>
        </p:txBody>
      </p:sp>
      <p:sp>
        <p:nvSpPr>
          <p:cNvPr id="825" name="Google Shape;825;p1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Service Worker;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Application shell (оболочка для быстрой загрузки с Service Worker);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Web App Manifest;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Push Notifications (включено в Service Worker);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SSL-сертификат для передачи данных по протоколу HTTPS.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manifest.json</a:t>
            </a:r>
            <a:endParaRPr/>
          </a:p>
        </p:txBody>
      </p:sp>
      <p:sp>
        <p:nvSpPr>
          <p:cNvPr id="831" name="Google Shape;831;p1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32" name="Google Shape;832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0" cy="1622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manifest.json</a:t>
            </a:r>
            <a:endParaRPr/>
          </a:p>
        </p:txBody>
      </p:sp>
      <p:sp>
        <p:nvSpPr>
          <p:cNvPr id="838" name="Google Shape;838;p1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39" name="Google Shape;839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588" y="1152475"/>
            <a:ext cx="7610823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Apple Meta Tags</a:t>
            </a:r>
            <a:endParaRPr/>
          </a:p>
        </p:txBody>
      </p:sp>
      <p:sp>
        <p:nvSpPr>
          <p:cNvPr id="845" name="Google Shape;845;p1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46" name="Google Shape;846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87"/>
            <a:ext cx="9144000" cy="35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Преимущества PWA</a:t>
            </a:r>
            <a:endParaRPr/>
          </a:p>
        </p:txBody>
      </p:sp>
      <p:sp>
        <p:nvSpPr>
          <p:cNvPr id="852" name="Google Shape;852;p1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PWA совмещает в себе свойства нативного приложения и функции браузера, что имеет свои преимущества:</a:t>
            </a:r>
            <a:endParaRPr>
              <a:solidFill>
                <a:schemeClr val="dk1"/>
              </a:solidFill>
            </a:endParaRPr>
          </a:p>
          <a:p>
            <a:pPr marL="457200" lvl="0" indent="-30861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PWA поддерживается наиболее популярными ОС: Windows, iOS, Android. При этом загрузить можно на десктоп, смартфон, планшет, терминал в торговом зале;</a:t>
            </a:r>
            <a:endParaRPr>
              <a:solidFill>
                <a:schemeClr val="dk1"/>
              </a:solidFill>
            </a:endParaRPr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обновления добавляются разработчиками удалённо. Пользователи видят изменения и улучшения, но им не требуется скачивать эти обновления самостоятельно;</a:t>
            </a:r>
            <a:endParaRPr>
              <a:solidFill>
                <a:schemeClr val="dk1"/>
              </a:solidFill>
            </a:endParaRPr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PWA индексируется Google и другими поисковыми системами;</a:t>
            </a:r>
            <a:endParaRPr>
              <a:solidFill>
                <a:schemeClr val="dk1"/>
              </a:solidFill>
            </a:endParaRPr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благодаря сценарию Service Worker, который запускается браузером в фоновом режиме, и стратегии кэширования, обеспечивается возможность работы офлайн;</a:t>
            </a:r>
            <a:endParaRPr>
              <a:solidFill>
                <a:schemeClr val="dk1"/>
              </a:solidFill>
            </a:endParaRPr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Frontend отделён от Backend’a. Меньше времени и ресурсов тратится на разработку/переработку дизайна и логики взаимодействия PWA с клиентом;</a:t>
            </a:r>
            <a:endParaRPr>
              <a:solidFill>
                <a:schemeClr val="dk1"/>
              </a:solidFill>
            </a:endParaRPr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PWA можно установить без «Google play» и App Store, а также вопреки запрету устанавливать приложения из неизвестных источников. Лояльно относятся к PWA и антивирусные программы. Одновременно с этим передача данных происходит по протоколу HTTPS, поэтому PWA безопасно;</a:t>
            </a:r>
            <a:endParaRPr>
              <a:solidFill>
                <a:schemeClr val="dk1"/>
              </a:solidFill>
            </a:endParaRPr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с февраля 2019 года PWA можно добавлять в App Store и Google Play, давая пользователю возможность скачать приложение из привычного источника.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Среда выполнения JavaScript</a:t>
            </a:r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111111"/>
                </a:solidFill>
                <a:highlight>
                  <a:srgbClr val="FFFFFF"/>
                </a:highlight>
              </a:rPr>
              <a:t>В этой среде выполняется JavaScript-код и интерпретируется JavaScript-движком. Среда выполнения предоставляет хост-объекты, на которых и с которыми может работать JavaScript.</a:t>
            </a:r>
            <a:endParaRPr sz="1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111111"/>
                </a:solidFill>
                <a:highlight>
                  <a:srgbClr val="FFFFFF"/>
                </a:highlight>
              </a:rPr>
              <a:t>Среда выполнения JavaScript — это «существующий объект или система», упомянутые в определении скриптового языка. Код проходит через JavaScript-движок, в котором объект или система анализирует код и разбирает его работу, а потом выполняет интерпретированные действия. </a:t>
            </a:r>
            <a:endParaRPr sz="1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400">
                <a:solidFill>
                  <a:srgbClr val="111111"/>
                </a:solidFill>
                <a:highlight>
                  <a:srgbClr val="FFFFFF"/>
                </a:highlight>
              </a:rPr>
              <a:t>JavaScript-скрипты могут обращаться к приложениям, потому что те предоставляют «хост-объекты» в среде выполнения. На клиентской стороне средой выполнения JavaScript будет веб-браузер, в котором становятся доступными для манипуляций такие хост-объекты, как окна и HTML-документы. На серверной стороне среда выполнения JavaScript — это Node.js. В Node.js предоставляются связанные с сервером хост-объекты, такие как файловая система, процессы и запросы.</a:t>
            </a:r>
            <a:endParaRPr sz="1400"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Недостатки PWA</a:t>
            </a:r>
            <a:endParaRPr/>
          </a:p>
        </p:txBody>
      </p:sp>
      <p:sp>
        <p:nvSpPr>
          <p:cNvPr id="858" name="Google Shape;858;p1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Технология PWA не универсальна и имеет ряд недостатков:</a:t>
            </a:r>
            <a:endParaRPr>
              <a:solidFill>
                <a:schemeClr val="dk1"/>
              </a:solidFill>
            </a:endParaRPr>
          </a:p>
          <a:p>
            <a:pPr marL="457200" lvl="0" indent="-325755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не все устройства и не все операционные системы поддерживают полный набор возможностей PWA;</a:t>
            </a:r>
            <a:endParaRPr>
              <a:solidFill>
                <a:schemeClr val="dk1"/>
              </a:solidFill>
            </a:endParaRPr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невозможно наладить активное участие пользователей iOS (например приложение может хранить локальные данные и файлы размером только до 50 Мбайт, нет доступа к In-App Payments (встроенные платежи) и многим другим сервисам Apple, нет интеграции с Siri), поддержка iOS начинается с версии 11.3;</a:t>
            </a:r>
            <a:endParaRPr>
              <a:solidFill>
                <a:schemeClr val="dk1"/>
              </a:solidFill>
            </a:endParaRPr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работа офлайн ограничена;</a:t>
            </a:r>
            <a:endParaRPr>
              <a:solidFill>
                <a:schemeClr val="dk1"/>
              </a:solidFill>
            </a:endParaRPr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работу PWA может ограничивать неполный доступ к аппаратным компонентам;</a:t>
            </a:r>
            <a:endParaRPr>
              <a:solidFill>
                <a:schemeClr val="dk1"/>
              </a:solidFill>
            </a:endParaRPr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нет достаточной гибкости в отношении «специального» контента для пользователей (например программы лояльности);</a:t>
            </a:r>
            <a:endParaRPr>
              <a:solidFill>
                <a:schemeClr val="dk1"/>
              </a:solidFill>
            </a:endParaRPr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при использовании PWA увеличивается расход заряда батареи мобильного устройства.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4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работает React</a:t>
            </a: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Virtual DOM</a:t>
            </a:r>
            <a:endParaRPr/>
          </a:p>
        </p:txBody>
      </p:sp>
      <p:sp>
        <p:nvSpPr>
          <p:cNvPr id="874" name="Google Shape;874;p1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Главная проблема DOM — он никогда не был рассчитан для создания динамического пользовательского интерфейса.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 b="1">
                <a:solidFill>
                  <a:schemeClr val="dk1"/>
                </a:solidFill>
              </a:rPr>
              <a:t>Virtual DOM</a:t>
            </a:r>
            <a:r>
              <a:rPr lang="ru">
                <a:solidFill>
                  <a:schemeClr val="dk1"/>
                </a:solidFill>
              </a:rPr>
              <a:t> — это техника и набор библиотек/алгоритмов, которые позволяют нам улучшить производительность на клиентской стороне, избегая прямой работы с DOM путем создания и работы c абстракцией, имитирующей DOM-дерево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Virtual DOM</a:t>
            </a:r>
            <a:endParaRPr/>
          </a:p>
        </p:txBody>
      </p:sp>
      <p:sp>
        <p:nvSpPr>
          <p:cNvPr id="880" name="Google Shape;880;p1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Вместо того, чтобы взаимодействовать с DOM напрямую, мы работаем с его </a:t>
            </a:r>
            <a:r>
              <a:rPr lang="ru" b="1">
                <a:solidFill>
                  <a:schemeClr val="dk1"/>
                </a:solidFill>
              </a:rPr>
              <a:t>легковесной копией</a:t>
            </a:r>
            <a:endParaRPr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Мы можем вносить изменения в копию, исходя из наших потребностей, а после этого применять изменения к реальному DOM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При этом происходит сравнение DOM-дерева с его виртуальной копией, </a:t>
            </a:r>
            <a:r>
              <a:rPr lang="ru" b="1">
                <a:solidFill>
                  <a:schemeClr val="dk1"/>
                </a:solidFill>
              </a:rPr>
              <a:t>определяется разница и запускается перерисовка того, что было изменено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Картиночка</a:t>
            </a:r>
            <a:endParaRPr/>
          </a:p>
        </p:txBody>
      </p:sp>
      <p:sp>
        <p:nvSpPr>
          <p:cNvPr id="886" name="Google Shape;886;p1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87" name="Google Shape;887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3320"/>
            <a:ext cx="9144000" cy="3394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Virtual DOM</a:t>
            </a:r>
            <a:endParaRPr/>
          </a:p>
        </p:txBody>
      </p:sp>
      <p:sp>
        <p:nvSpPr>
          <p:cNvPr id="893" name="Google Shape;893;p1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Такой подход работает быстрее, потому как не включает в себя все тяжеловесные части реального DOM. Но только если мы делаем это правильно. Есть две проблемы: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когда именно делать повторную перерисовку DOM?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как это сделать эффективно?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Когда?</a:t>
            </a:r>
            <a:endParaRPr/>
          </a:p>
        </p:txBody>
      </p:sp>
      <p:sp>
        <p:nvSpPr>
          <p:cNvPr id="899" name="Google Shape;899;p1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Когда данные изменяются и нуждается в обновлении. Есть два варианта узнать, что данные изменились: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Первый из них — «dirty checking» (грязная проверка) заключается в том, чтобы опрашивать данные через регулярные промежутки времени и рекурсивно проверять все значения в структуре данных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Второй вариант — «observable» (наблюдаемый) заключается в наблюдении за изменением состояния. Если ничего не изменилось, мы ничего не делаем. Если изменилось, мы точно знаем, что нужно обновить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Как?</a:t>
            </a:r>
            <a:endParaRPr/>
          </a:p>
        </p:txBody>
      </p:sp>
      <p:sp>
        <p:nvSpPr>
          <p:cNvPr id="905" name="Google Shape;905;p1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Что делает этот подход действительно быстрым: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Эффективные алгоритмы сравнения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Группировка операций чтения/записи при работе с DOM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Эффективное обновление под-деревьев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Наглядно</a:t>
            </a:r>
            <a:endParaRPr/>
          </a:p>
        </p:txBody>
      </p:sp>
      <p:sp>
        <p:nvSpPr>
          <p:cNvPr id="911" name="Google Shape;911;p1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12" name="Google Shape;912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6"/>
            <a:ext cx="8520600" cy="2986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Курица или яйцо</a:t>
            </a:r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11111"/>
                </a:solidFill>
                <a:highlight>
                  <a:srgbClr val="FFFFFF"/>
                </a:highlight>
              </a:rPr>
              <a:t>JavaScript был создан в 1996 году. В 1997 году Ecma International предложила стандартизировать JavaScript, и в результате появился ECMAScript. Но поскольку JavaScript соответствует спецификации ECMAScript, JavaScript является примером реализации ECMAScript.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111111"/>
                </a:solidFill>
                <a:highlight>
                  <a:srgbClr val="FFFFFF"/>
                </a:highlight>
              </a:rPr>
              <a:t>Получается, что ECMAScript основан на JavaScript, а JavaScript основан на ECMAScript.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>
            <a:spLocks noGrp="1"/>
          </p:cNvSpPr>
          <p:nvPr>
            <p:ph type="body" idx="1"/>
          </p:nvPr>
        </p:nvSpPr>
        <p:spPr>
          <a:xfrm>
            <a:off x="311700" y="400050"/>
            <a:ext cx="8520600" cy="41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800"/>
              </a:spcAft>
              <a:buNone/>
            </a:pPr>
            <a:r>
              <a:rPr lang="ru" sz="3600">
                <a:solidFill>
                  <a:schemeClr val="accent2"/>
                </a:solidFill>
              </a:rPr>
              <a:t>Процесс </a:t>
            </a:r>
            <a:r>
              <a:rPr lang="ru" sz="3600" b="1">
                <a:solidFill>
                  <a:schemeClr val="accent2"/>
                </a:solidFill>
              </a:rPr>
              <a:t>ТС39</a:t>
            </a:r>
            <a:endParaRPr sz="36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ТС39</a:t>
            </a:r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800"/>
              </a:spcAft>
              <a:buNone/>
            </a:pPr>
            <a:r>
              <a:rPr lang="ru" b="1">
                <a:solidFill>
                  <a:schemeClr val="accent2"/>
                </a:solidFill>
                <a:highlight>
                  <a:srgbClr val="FFFFFF"/>
                </a:highlight>
              </a:rPr>
              <a:t>TC39 (технический комитет 39)</a:t>
            </a: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</a:rPr>
              <a:t> — занимается развитием </a:t>
            </a:r>
            <a:r>
              <a:rPr lang="ru" b="1">
                <a:solidFill>
                  <a:schemeClr val="accent2"/>
                </a:solidFill>
                <a:highlight>
                  <a:srgbClr val="FFFFFF"/>
                </a:highlight>
              </a:rPr>
              <a:t>JavaScript</a:t>
            </a: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</a:rPr>
              <a:t>. Его членами являются компании (помимо прочих, все основные производители браузеров). TC39 регулярно собирается, на встречах присутствуют участники, представляющие интересы компаний, и приглашенные эксперты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Процесс ТС39</a:t>
            </a:r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b="1">
                <a:solidFill>
                  <a:schemeClr val="dk1"/>
                </a:solidFill>
              </a:rPr>
              <a:t>Процесс TC39</a:t>
            </a:r>
            <a:r>
              <a:rPr lang="ru">
                <a:solidFill>
                  <a:schemeClr val="dk1"/>
                </a:solidFill>
              </a:rPr>
              <a:t> — алгоритм внесения изменений в спецификацию ECMAScript. Каждое предложение по добавлению новой возможности в ECMAScript в процессе созревания проходит ряд этапов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800"/>
              </a:spcBef>
              <a:spcAft>
                <a:spcPts val="1800"/>
              </a:spcAft>
              <a:buNone/>
            </a:pPr>
            <a:r>
              <a:rPr lang="ru">
                <a:solidFill>
                  <a:schemeClr val="dk1"/>
                </a:solidFill>
              </a:rPr>
              <a:t>0 этап: идея (strawman)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1 этап: предложение (proposal)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2 этап: черновик (draft)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3 этап: кандидат (candidate)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4 этап: финал (finished)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ТС39</a:t>
            </a:r>
            <a:endParaRPr/>
          </a:p>
        </p:txBody>
      </p:sp>
      <p:sp>
        <p:nvSpPr>
          <p:cNvPr id="157" name="Google Shape;157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800"/>
              </a:spcAft>
              <a:buNone/>
            </a:pPr>
            <a:r>
              <a:rPr lang="ru" b="1">
                <a:solidFill>
                  <a:schemeClr val="accent2"/>
                </a:solidFill>
                <a:highlight>
                  <a:srgbClr val="FFFFFF"/>
                </a:highlight>
              </a:rPr>
              <a:t>TC39 (технический комитет 39)</a:t>
            </a: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</a:rPr>
              <a:t> — занимается развитием </a:t>
            </a:r>
            <a:r>
              <a:rPr lang="ru" b="1">
                <a:solidFill>
                  <a:schemeClr val="accent2"/>
                </a:solidFill>
                <a:highlight>
                  <a:srgbClr val="FFFFFF"/>
                </a:highlight>
              </a:rPr>
              <a:t>JavaScript</a:t>
            </a: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</a:rPr>
              <a:t>. Его членами являются компании (помимо прочих, все основные производители браузеров). TC39 регулярно собирается, на встречах присутствуют участники, представляющие интересы компаний, и приглашенные эксперты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920"/>
              <a:buFont typeface="Arial"/>
              <a:buNone/>
            </a:pPr>
            <a:r>
              <a:rPr lang="ru" sz="3150">
                <a:solidFill>
                  <a:schemeClr val="accent2"/>
                </a:solidFill>
              </a:rPr>
              <a:t>Поддержка версий ECMAScript</a:t>
            </a:r>
            <a:endParaRPr sz="315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1700"/>
              </a:spcBef>
              <a:spcAft>
                <a:spcPts val="0"/>
              </a:spcAft>
              <a:buNone/>
            </a:pPr>
            <a:endParaRPr sz="3150">
              <a:solidFill>
                <a:schemeClr val="accent2"/>
              </a:solidFill>
            </a:endParaRPr>
          </a:p>
        </p:txBody>
      </p:sp>
      <p:sp>
        <p:nvSpPr>
          <p:cNvPr id="168" name="Google Shape;168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rgbClr val="2D79F6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https://kangax.github.io/</a:t>
            </a:r>
            <a:endParaRPr sz="3150">
              <a:solidFill>
                <a:srgbClr val="2D79F6"/>
              </a:solidFill>
            </a:endParaRPr>
          </a:p>
          <a:p>
            <a:pPr marL="0" lvl="0" indent="0" algn="l" rtl="0">
              <a:spcBef>
                <a:spcPts val="1700"/>
              </a:spcBef>
              <a:spcAft>
                <a:spcPts val="1200"/>
              </a:spcAft>
              <a:buNone/>
            </a:pP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2025" y="1825374"/>
            <a:ext cx="7219950" cy="316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Браузерная поддержка</a:t>
            </a:r>
            <a:endParaRPr/>
          </a:p>
        </p:txBody>
      </p:sp>
      <p:sp>
        <p:nvSpPr>
          <p:cNvPr id="61" name="Google Shape;61;p14"/>
          <p:cNvSpPr txBox="1"/>
          <p:nvPr/>
        </p:nvSpPr>
        <p:spPr>
          <a:xfrm>
            <a:off x="311700" y="2834125"/>
            <a:ext cx="85206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https://habr.com/ru/companies/nix/articles/342904/</a:t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11700" y="3208000"/>
            <a:ext cx="85206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https://frontend.tech-mail.ru/slides/s8/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920"/>
              <a:buFont typeface="Arial"/>
              <a:buNone/>
            </a:pPr>
            <a:r>
              <a:rPr lang="ru" sz="3150">
                <a:solidFill>
                  <a:schemeClr val="accent2"/>
                </a:solidFill>
              </a:rPr>
              <a:t>Возможности браузера</a:t>
            </a:r>
            <a:endParaRPr sz="315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1700"/>
              </a:spcBef>
              <a:spcAft>
                <a:spcPts val="0"/>
              </a:spcAft>
              <a:buNone/>
            </a:pPr>
            <a:endParaRPr sz="3150">
              <a:solidFill>
                <a:schemeClr val="accent2"/>
              </a:solidFill>
            </a:endParaRPr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rgbClr val="2D79F6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http://caniuse.com/</a:t>
            </a:r>
            <a:endParaRPr sz="3150">
              <a:solidFill>
                <a:srgbClr val="2D79F6"/>
              </a:solidFill>
            </a:endParaRPr>
          </a:p>
          <a:p>
            <a:pPr marL="0" lvl="0" indent="0" algn="l" rtl="0">
              <a:spcBef>
                <a:spcPts val="1700"/>
              </a:spcBef>
              <a:spcAft>
                <a:spcPts val="1200"/>
              </a:spcAft>
              <a:buNone/>
            </a:pPr>
            <a:endParaRPr sz="3150">
              <a:solidFill>
                <a:srgbClr val="111111"/>
              </a:solidFill>
            </a:endParaRPr>
          </a:p>
        </p:txBody>
      </p:sp>
      <p:pic>
        <p:nvPicPr>
          <p:cNvPr id="176" name="Google Shape;17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638" y="2028826"/>
            <a:ext cx="8102723" cy="273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>
            <a:spLocks noGrp="1"/>
          </p:cNvSpPr>
          <p:nvPr>
            <p:ph type="body" idx="1"/>
          </p:nvPr>
        </p:nvSpPr>
        <p:spPr>
          <a:xfrm>
            <a:off x="311700" y="500075"/>
            <a:ext cx="8520600" cy="40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3600">
                <a:solidFill>
                  <a:srgbClr val="111111"/>
                </a:solidFill>
                <a:highlight>
                  <a:srgbClr val="FFFFFF"/>
                </a:highlight>
              </a:rPr>
              <a:t>Как нам использовать последний функционал JavaScript и поддерживать все браузеры?</a:t>
            </a:r>
            <a:endParaRPr sz="3600"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Полифиллы</a:t>
            </a:r>
            <a:endParaRPr/>
          </a:p>
        </p:txBody>
      </p:sp>
      <p:sp>
        <p:nvSpPr>
          <p:cNvPr id="187" name="Google Shape;187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800"/>
              </a:spcAft>
              <a:buNone/>
            </a:pPr>
            <a:r>
              <a:rPr lang="ru" b="1">
                <a:solidFill>
                  <a:schemeClr val="accent2"/>
                </a:solidFill>
              </a:rPr>
              <a:t>Полифилл</a:t>
            </a:r>
            <a:r>
              <a:rPr lang="ru">
                <a:solidFill>
                  <a:schemeClr val="accent2"/>
                </a:solidFill>
              </a:rPr>
              <a:t> — это библиотека, которая добавляет в старые браузеры поддержку возможностей, которые в современных браузерах являются встроенными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  <p:pic>
        <p:nvPicPr>
          <p:cNvPr id="188" name="Google Shape;18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8538" y="2457452"/>
            <a:ext cx="6926925" cy="193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Транспайлинг</a:t>
            </a:r>
            <a:endParaRPr/>
          </a:p>
        </p:txBody>
      </p:sp>
      <p:sp>
        <p:nvSpPr>
          <p:cNvPr id="194" name="Google Shape;194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800"/>
              </a:spcAft>
              <a:buNone/>
            </a:pPr>
            <a:r>
              <a:rPr lang="ru" b="1">
                <a:solidFill>
                  <a:schemeClr val="accent2"/>
                </a:solidFill>
                <a:highlight>
                  <a:srgbClr val="FFFFFF"/>
                </a:highlight>
              </a:rPr>
              <a:t>Транспайлинг</a:t>
            </a: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</a:rPr>
              <a:t> — это конвертация кода программы, написанной на одном языке программирования в другой язык программирования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  <p:pic>
        <p:nvPicPr>
          <p:cNvPr id="195" name="Google Shape;1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000" y="2162551"/>
            <a:ext cx="6986599" cy="232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Babel</a:t>
            </a:r>
            <a:endParaRPr/>
          </a:p>
        </p:txBody>
      </p:sp>
      <p:sp>
        <p:nvSpPr>
          <p:cNvPr id="201" name="Google Shape;201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800"/>
              </a:spcAft>
              <a:buNone/>
            </a:pPr>
            <a:r>
              <a:rPr lang="ru" b="1">
                <a:solidFill>
                  <a:schemeClr val="accent2"/>
                </a:solidFill>
                <a:highlight>
                  <a:srgbClr val="FFFFFF"/>
                </a:highlight>
              </a:rPr>
              <a:t>Babel</a:t>
            </a: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</a:rPr>
              <a:t> — многофункциональный транспайлер, позволяет транспиллировать ES5, ES6, ES2016, ES2017, ES2018, ES.Next, JSX и Flow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Babel (использование)</a:t>
            </a:r>
            <a:endParaRPr/>
          </a:p>
        </p:txBody>
      </p:sp>
      <p:pic>
        <p:nvPicPr>
          <p:cNvPr id="207" name="Google Shape;20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650" y="1146325"/>
            <a:ext cx="668670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Babel (как работает)</a:t>
            </a:r>
            <a:endParaRPr/>
          </a:p>
        </p:txBody>
      </p:sp>
      <p:sp>
        <p:nvSpPr>
          <p:cNvPr id="213" name="Google Shape;213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Парсит исходный код и </a:t>
            </a:r>
            <a:r>
              <a:rPr lang="ru" b="1">
                <a:solidFill>
                  <a:schemeClr val="dk1"/>
                </a:solidFill>
              </a:rPr>
              <a:t>строит AST</a:t>
            </a:r>
            <a:endParaRPr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Последовательно вызывает набор функций, которые каким-то образом </a:t>
            </a:r>
            <a:r>
              <a:rPr lang="ru" b="1">
                <a:solidFill>
                  <a:schemeClr val="dk1"/>
                </a:solidFill>
              </a:rPr>
              <a:t>трансформируют AST</a:t>
            </a:r>
            <a:r>
              <a:rPr lang="ru">
                <a:solidFill>
                  <a:schemeClr val="dk1"/>
                </a:solidFill>
              </a:rPr>
              <a:t> программы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 процессе трансформации части AST, относящиеся к современному синтаксису, </a:t>
            </a:r>
            <a:r>
              <a:rPr lang="ru" b="1">
                <a:solidFill>
                  <a:schemeClr val="dk1"/>
                </a:solidFill>
              </a:rPr>
              <a:t>заменяются на эквивалентные</a:t>
            </a:r>
            <a:r>
              <a:rPr lang="ru">
                <a:solidFill>
                  <a:schemeClr val="dk1"/>
                </a:solidFill>
              </a:rPr>
              <a:t>, но более общеупотребительные фрагменты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Преобразует модифицированное AST в </a:t>
            </a:r>
            <a:r>
              <a:rPr lang="ru" b="1">
                <a:solidFill>
                  <a:schemeClr val="dk1"/>
                </a:solidFill>
              </a:rPr>
              <a:t>новый транспилированный</a:t>
            </a:r>
            <a:r>
              <a:rPr lang="ru">
                <a:solidFill>
                  <a:schemeClr val="dk1"/>
                </a:solidFill>
              </a:rPr>
              <a:t> код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Babel (как работает)</a:t>
            </a:r>
            <a:endParaRPr/>
          </a:p>
        </p:txBody>
      </p:sp>
      <p:pic>
        <p:nvPicPr>
          <p:cNvPr id="219" name="Google Shape;21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050" y="1091550"/>
            <a:ext cx="6819900" cy="36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 txBox="1">
            <a:spLocks noGrp="1"/>
          </p:cNvSpPr>
          <p:nvPr>
            <p:ph type="body" idx="1"/>
          </p:nvPr>
        </p:nvSpPr>
        <p:spPr>
          <a:xfrm>
            <a:off x="311700" y="528650"/>
            <a:ext cx="8520600" cy="404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3600">
                <a:solidFill>
                  <a:srgbClr val="111111"/>
                </a:solidFill>
                <a:highlight>
                  <a:srgbClr val="FFFFFF"/>
                </a:highlight>
              </a:rPr>
              <a:t>А что делать с CSS?</a:t>
            </a:r>
            <a:endParaRPr sz="3600"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Постпроцессоры (PostCSS)</a:t>
            </a:r>
            <a:endParaRPr/>
          </a:p>
        </p:txBody>
      </p:sp>
      <p:sp>
        <p:nvSpPr>
          <p:cNvPr id="230" name="Google Shape;230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800"/>
              </a:spcAft>
              <a:buNone/>
            </a:pPr>
            <a:r>
              <a:rPr lang="ru" b="1">
                <a:solidFill>
                  <a:srgbClr val="111111"/>
                </a:solidFill>
                <a:highlight>
                  <a:srgbClr val="FFFFFF"/>
                </a:highlight>
              </a:rPr>
              <a:t>Постпроцессор</a:t>
            </a:r>
            <a:r>
              <a:rPr lang="ru">
                <a:solidFill>
                  <a:srgbClr val="111111"/>
                </a:solidFill>
                <a:highlight>
                  <a:srgbClr val="FFFFFF"/>
                </a:highlight>
              </a:rPr>
              <a:t> — это программа на вход которой дается css, а на выходе получается css.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Из чего состоит JavaScript?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ru" b="1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ECMA-262</a:t>
            </a: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ru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ECMAScript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ru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JavaScript</a:t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JavaScript-движок</a:t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ТС39</a:t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Постпроцессоры (как работает)</a:t>
            </a:r>
            <a:endParaRPr/>
          </a:p>
        </p:txBody>
      </p:sp>
      <p:sp>
        <p:nvSpPr>
          <p:cNvPr id="236" name="Google Shape;236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60000"/>
              </a:lnSpc>
              <a:spcBef>
                <a:spcPts val="1200"/>
              </a:spcBef>
              <a:spcAft>
                <a:spcPts val="0"/>
              </a:spcAft>
              <a:buClr>
                <a:srgbClr val="111111"/>
              </a:buClr>
              <a:buSzPts val="1800"/>
              <a:buChar char="●"/>
            </a:pPr>
            <a:r>
              <a:rPr lang="ru">
                <a:solidFill>
                  <a:srgbClr val="111111"/>
                </a:solidFill>
                <a:highlight>
                  <a:srgbClr val="FFFFFF"/>
                </a:highlight>
              </a:rPr>
              <a:t>Исходный файл дается на вход PostCSS и парсится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Char char="●"/>
            </a:pPr>
            <a:r>
              <a:rPr lang="ru">
                <a:solidFill>
                  <a:srgbClr val="111111"/>
                </a:solidFill>
                <a:highlight>
                  <a:srgbClr val="FFFFFF"/>
                </a:highlight>
              </a:rPr>
              <a:t>Плагин 1 что-то делает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Char char="●"/>
            </a:pPr>
            <a:r>
              <a:rPr lang="ru">
                <a:solidFill>
                  <a:srgbClr val="111111"/>
                </a:solidFill>
                <a:highlight>
                  <a:srgbClr val="FFFFFF"/>
                </a:highlight>
              </a:rPr>
              <a:t>...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Char char="●"/>
            </a:pPr>
            <a:r>
              <a:rPr lang="ru">
                <a:solidFill>
                  <a:srgbClr val="111111"/>
                </a:solidFill>
                <a:highlight>
                  <a:srgbClr val="FFFFFF"/>
                </a:highlight>
              </a:rPr>
              <a:t>Плагин n что-то делает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Char char="●"/>
            </a:pPr>
            <a:r>
              <a:rPr lang="ru">
                <a:solidFill>
                  <a:srgbClr val="111111"/>
                </a:solidFill>
                <a:highlight>
                  <a:srgbClr val="FFFFFF"/>
                </a:highlight>
              </a:rPr>
              <a:t>Полученный результат преобразовывается в строку и записывается в выходной файл</a:t>
            </a:r>
            <a:endParaRPr b="1"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Постпроцессоры (autoprefixer)</a:t>
            </a:r>
            <a:endParaRPr/>
          </a:p>
        </p:txBody>
      </p:sp>
      <p:pic>
        <p:nvPicPr>
          <p:cNvPr id="242" name="Google Shape;24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425" y="1112975"/>
            <a:ext cx="380914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Постпроцессоры (Preset Env)</a:t>
            </a:r>
            <a:endParaRPr/>
          </a:p>
        </p:txBody>
      </p:sp>
      <p:pic>
        <p:nvPicPr>
          <p:cNvPr id="248" name="Google Shape;24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0463" y="1184425"/>
            <a:ext cx="4583083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Постпроцессоры (CSS Modules)</a:t>
            </a:r>
            <a:endParaRPr/>
          </a:p>
        </p:txBody>
      </p:sp>
      <p:pic>
        <p:nvPicPr>
          <p:cNvPr id="254" name="Google Shape;25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1613" y="1105825"/>
            <a:ext cx="4320764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Bundlers</a:t>
            </a:r>
            <a:endParaRPr/>
          </a:p>
        </p:txBody>
      </p:sp>
      <p:sp>
        <p:nvSpPr>
          <p:cNvPr id="260" name="Google Shape;260;p47"/>
          <p:cNvSpPr txBox="1"/>
          <p:nvPr/>
        </p:nvSpPr>
        <p:spPr>
          <a:xfrm>
            <a:off x="311700" y="2834125"/>
            <a:ext cx="85206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https://habr.com/ru/companies/vk/articles/340922/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Bundler</a:t>
            </a:r>
            <a:endParaRPr/>
          </a:p>
        </p:txBody>
      </p:sp>
      <p:sp>
        <p:nvSpPr>
          <p:cNvPr id="266" name="Google Shape;266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800"/>
              </a:spcAft>
              <a:buNone/>
            </a:pPr>
            <a:r>
              <a:rPr lang="ru">
                <a:solidFill>
                  <a:srgbClr val="282A2E"/>
                </a:solidFill>
                <a:highlight>
                  <a:srgbClr val="FFFFFF"/>
                </a:highlight>
              </a:rPr>
              <a:t>Bundler — программа, которая упаковывает сложный проект со многими файлами и внешними зависимостями в один (иногда несколько) файл, который будет отправлен браузеру.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Bundler</a:t>
            </a:r>
            <a:endParaRPr/>
          </a:p>
        </p:txBody>
      </p:sp>
      <p:pic>
        <p:nvPicPr>
          <p:cNvPr id="272" name="Google Shape;27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64450"/>
            <a:ext cx="8839199" cy="1814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Bundler</a:t>
            </a:r>
            <a:endParaRPr/>
          </a:p>
        </p:txBody>
      </p:sp>
      <p:pic>
        <p:nvPicPr>
          <p:cNvPr id="278" name="Google Shape;27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425" y="1543050"/>
            <a:ext cx="7677150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Чистый html</a:t>
            </a:r>
            <a:endParaRPr/>
          </a:p>
        </p:txBody>
      </p:sp>
      <p:pic>
        <p:nvPicPr>
          <p:cNvPr id="284" name="Google Shape;28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05925"/>
            <a:ext cx="8839201" cy="1864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Чистый html</a:t>
            </a:r>
            <a:endParaRPr/>
          </a:p>
        </p:txBody>
      </p:sp>
      <p:pic>
        <p:nvPicPr>
          <p:cNvPr id="290" name="Google Shape;29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3000"/>
            <a:ext cx="8839199" cy="3217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Ecma International</a:t>
            </a:r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111111"/>
                </a:solidFill>
                <a:highlight>
                  <a:srgbClr val="FFFFFF"/>
                </a:highlight>
              </a:rPr>
              <a:t>Организация, которая создает стандарты для технологий.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Npm</a:t>
            </a:r>
            <a:endParaRPr/>
          </a:p>
        </p:txBody>
      </p:sp>
      <p:pic>
        <p:nvPicPr>
          <p:cNvPr id="296" name="Google Shape;2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675" y="1952625"/>
            <a:ext cx="5962650" cy="1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Npm</a:t>
            </a:r>
            <a:endParaRPr/>
          </a:p>
        </p:txBody>
      </p:sp>
      <p:pic>
        <p:nvPicPr>
          <p:cNvPr id="302" name="Google Shape;30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05925"/>
            <a:ext cx="8839201" cy="1864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Npm</a:t>
            </a:r>
            <a:endParaRPr/>
          </a:p>
        </p:txBody>
      </p:sp>
      <p:pic>
        <p:nvPicPr>
          <p:cNvPr id="308" name="Google Shape;30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875" y="1070100"/>
            <a:ext cx="776024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Webpack + Npm + CommonJS</a:t>
            </a:r>
            <a:endParaRPr/>
          </a:p>
        </p:txBody>
      </p:sp>
      <p:pic>
        <p:nvPicPr>
          <p:cNvPr id="314" name="Google Shape;31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325" y="1952625"/>
            <a:ext cx="6991350" cy="1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Webpack + Npm + CommonJS</a:t>
            </a:r>
            <a:endParaRPr/>
          </a:p>
        </p:txBody>
      </p:sp>
      <p:pic>
        <p:nvPicPr>
          <p:cNvPr id="320" name="Google Shape;32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70175"/>
            <a:ext cx="8839201" cy="2244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920"/>
              <a:buFont typeface="Arial"/>
              <a:buNone/>
            </a:pPr>
            <a:r>
              <a:rPr lang="ru" sz="3150">
                <a:solidFill>
                  <a:schemeClr val="accent2"/>
                </a:solidFill>
              </a:rPr>
              <a:t>Webpack + Npm + CommonJS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50">
              <a:solidFill>
                <a:schemeClr val="accent2"/>
              </a:solidFill>
            </a:endParaRPr>
          </a:p>
        </p:txBody>
      </p:sp>
      <p:pic>
        <p:nvPicPr>
          <p:cNvPr id="326" name="Google Shape;32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563" y="1134400"/>
            <a:ext cx="553687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Webpack + Npm + CommonJS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50">
              <a:solidFill>
                <a:schemeClr val="accent2"/>
              </a:solidFill>
            </a:endParaRPr>
          </a:p>
        </p:txBody>
      </p:sp>
      <p:pic>
        <p:nvPicPr>
          <p:cNvPr id="332" name="Google Shape;33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0350" y="1952625"/>
            <a:ext cx="3543300" cy="1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920"/>
              <a:buFont typeface="Arial"/>
              <a:buNone/>
            </a:pPr>
            <a:r>
              <a:rPr lang="ru" sz="3150">
                <a:solidFill>
                  <a:schemeClr val="accent2"/>
                </a:solidFill>
              </a:rPr>
              <a:t>Webpack + Npm + CommonJS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50">
              <a:solidFill>
                <a:schemeClr val="accent2"/>
              </a:solidFill>
            </a:endParaRPr>
          </a:p>
        </p:txBody>
      </p:sp>
      <p:pic>
        <p:nvPicPr>
          <p:cNvPr id="338" name="Google Shape;33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4100" y="1153475"/>
            <a:ext cx="511579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Webpack + Npm + ESM</a:t>
            </a:r>
            <a:endParaRPr/>
          </a:p>
        </p:txBody>
      </p:sp>
      <p:pic>
        <p:nvPicPr>
          <p:cNvPr id="344" name="Google Shape;34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34475"/>
            <a:ext cx="8839201" cy="2244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Webpack + Babel</a:t>
            </a:r>
            <a:endParaRPr/>
          </a:p>
        </p:txBody>
      </p:sp>
      <p:pic>
        <p:nvPicPr>
          <p:cNvPr id="350" name="Google Shape;35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3063" y="1155825"/>
            <a:ext cx="2977886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ECMA-262</a:t>
            </a:r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11111"/>
                </a:solidFill>
                <a:highlight>
                  <a:srgbClr val="FFFFFF"/>
                </a:highlight>
              </a:rPr>
              <a:t>Это стандарт, изданный Ecma International. В нём прописана спецификация скриптового языка общего назначения.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111111"/>
                </a:solidFill>
                <a:highlight>
                  <a:srgbClr val="FFFFFF"/>
                </a:highlight>
              </a:rPr>
              <a:t>ECMA-262 — это стандарт, подобный QWERTY, только представляющий собой спецификацию скриптового языка, называющегося ECMAScript. ECMA-262 можно считать учётным номером ECMAScript.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Webpack + PostCSS</a:t>
            </a:r>
            <a:endParaRPr/>
          </a:p>
        </p:txBody>
      </p:sp>
      <p:pic>
        <p:nvPicPr>
          <p:cNvPr id="356" name="Google Shape;35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8838" y="1055825"/>
            <a:ext cx="3546317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TypeScript</a:t>
            </a:r>
            <a:endParaRPr/>
          </a:p>
        </p:txBody>
      </p:sp>
      <p:sp>
        <p:nvSpPr>
          <p:cNvPr id="362" name="Google Shape;362;p64"/>
          <p:cNvSpPr txBox="1"/>
          <p:nvPr/>
        </p:nvSpPr>
        <p:spPr>
          <a:xfrm>
            <a:off x="311700" y="2834125"/>
            <a:ext cx="85206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https://frontend.tech-mail.ru/slides/s8/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5"/>
          <p:cNvSpPr txBox="1">
            <a:spLocks noGrp="1"/>
          </p:cNvSpPr>
          <p:nvPr>
            <p:ph type="body" idx="4294967295"/>
          </p:nvPr>
        </p:nvSpPr>
        <p:spPr>
          <a:xfrm>
            <a:off x="311700" y="528650"/>
            <a:ext cx="8520600" cy="404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3600">
                <a:solidFill>
                  <a:srgbClr val="111111"/>
                </a:solidFill>
                <a:highlight>
                  <a:srgbClr val="FFFFFF"/>
                </a:highlight>
              </a:rPr>
              <a:t>Зачем нам нужен новый язык?</a:t>
            </a:r>
            <a:endParaRPr sz="3600"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6"/>
          <p:cNvSpPr txBox="1">
            <a:spLocks noGrp="1"/>
          </p:cNvSpPr>
          <p:nvPr>
            <p:ph type="body" idx="4294967295"/>
          </p:nvPr>
        </p:nvSpPr>
        <p:spPr>
          <a:xfrm>
            <a:off x="311700" y="528650"/>
            <a:ext cx="8520600" cy="404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3600">
                <a:solidFill>
                  <a:srgbClr val="111111"/>
                </a:solidFill>
                <a:highlight>
                  <a:srgbClr val="FFFFFF"/>
                </a:highlight>
              </a:rPr>
              <a:t>JavaScript не типизируемый</a:t>
            </a:r>
            <a:endParaRPr sz="3600"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Типизация</a:t>
            </a:r>
            <a:endParaRPr sz="3150">
              <a:solidFill>
                <a:schemeClr val="accent2"/>
              </a:solidFill>
            </a:endParaRPr>
          </a:p>
        </p:txBody>
      </p:sp>
      <p:pic>
        <p:nvPicPr>
          <p:cNvPr id="378" name="Google Shape;37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775" y="1141550"/>
            <a:ext cx="4362450" cy="1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0175" y="3123226"/>
            <a:ext cx="3026575" cy="183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086100"/>
            <a:ext cx="3927225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8"/>
          <p:cNvSpPr txBox="1">
            <a:spLocks noGrp="1"/>
          </p:cNvSpPr>
          <p:nvPr>
            <p:ph type="body" idx="4294967295"/>
          </p:nvPr>
        </p:nvSpPr>
        <p:spPr>
          <a:xfrm>
            <a:off x="311700" y="528650"/>
            <a:ext cx="8520600" cy="404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3600">
                <a:solidFill>
                  <a:srgbClr val="111111"/>
                </a:solidFill>
                <a:highlight>
                  <a:srgbClr val="FFFFFF"/>
                </a:highlight>
              </a:rPr>
              <a:t>Больше новых языков</a:t>
            </a:r>
            <a:endParaRPr sz="3600"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920"/>
              <a:buFont typeface="Arial"/>
              <a:buNone/>
            </a:pPr>
            <a:r>
              <a:rPr lang="ru" sz="3150">
                <a:solidFill>
                  <a:schemeClr val="accent2"/>
                </a:solidFill>
              </a:rPr>
              <a:t>Dart programming language</a:t>
            </a:r>
            <a:endParaRPr sz="315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1700"/>
              </a:spcBef>
              <a:spcAft>
                <a:spcPts val="0"/>
              </a:spcAft>
              <a:buNone/>
            </a:pPr>
            <a:endParaRPr sz="3150">
              <a:solidFill>
                <a:schemeClr val="accent2"/>
              </a:solidFill>
            </a:endParaRPr>
          </a:p>
        </p:txBody>
      </p:sp>
      <p:pic>
        <p:nvPicPr>
          <p:cNvPr id="391" name="Google Shape;39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13" y="1105825"/>
            <a:ext cx="870636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920"/>
              <a:buFont typeface="Arial"/>
              <a:buNone/>
            </a:pPr>
            <a:r>
              <a:rPr lang="ru" sz="3150">
                <a:solidFill>
                  <a:schemeClr val="accent2"/>
                </a:solidFill>
              </a:rPr>
              <a:t>CoffeeScript</a:t>
            </a:r>
            <a:endParaRPr sz="315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1700"/>
              </a:spcBef>
              <a:spcAft>
                <a:spcPts val="0"/>
              </a:spcAft>
              <a:buNone/>
            </a:pPr>
            <a:endParaRPr sz="3150">
              <a:solidFill>
                <a:schemeClr val="accent2"/>
              </a:solidFill>
            </a:endParaRPr>
          </a:p>
        </p:txBody>
      </p:sp>
      <p:pic>
        <p:nvPicPr>
          <p:cNvPr id="397" name="Google Shape;39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64902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CoffeeScript</a:t>
            </a:r>
            <a:endParaRPr sz="315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1700"/>
              </a:spcBef>
              <a:spcAft>
                <a:spcPts val="0"/>
              </a:spcAft>
              <a:buNone/>
            </a:pPr>
            <a:endParaRPr sz="3150">
              <a:solidFill>
                <a:schemeClr val="accent2"/>
              </a:solidFill>
            </a:endParaRPr>
          </a:p>
        </p:txBody>
      </p:sp>
      <p:pic>
        <p:nvPicPr>
          <p:cNvPr id="403" name="Google Shape;40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0" y="1017725"/>
            <a:ext cx="811586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920"/>
              <a:buFont typeface="Arial"/>
              <a:buNone/>
            </a:pPr>
            <a:r>
              <a:rPr lang="ru" sz="3150">
                <a:solidFill>
                  <a:schemeClr val="accent2"/>
                </a:solidFill>
              </a:rPr>
              <a:t>ClojureScript</a:t>
            </a:r>
            <a:endParaRPr sz="315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1700"/>
              </a:spcBef>
              <a:spcAft>
                <a:spcPts val="0"/>
              </a:spcAft>
              <a:buNone/>
            </a:pPr>
            <a:endParaRPr sz="3150">
              <a:solidFill>
                <a:schemeClr val="accent2"/>
              </a:solidFill>
            </a:endParaRPr>
          </a:p>
        </p:txBody>
      </p:sp>
      <p:pic>
        <p:nvPicPr>
          <p:cNvPr id="409" name="Google Shape;40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713" y="1055825"/>
            <a:ext cx="6932570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ECMAScript</a:t>
            </a:r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11111"/>
                </a:solidFill>
                <a:highlight>
                  <a:srgbClr val="FFFFFF"/>
                </a:highlight>
              </a:rPr>
              <a:t>Описанная в ECMA-262 спецификация создания скриптового языка общего назначения. (спецификация ECMAScript)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111111"/>
                </a:solidFill>
                <a:highlight>
                  <a:srgbClr val="FFFFFF"/>
                </a:highlight>
              </a:rPr>
              <a:t>«ECMA-262» — это название и стандарта, и спецификации скриптового языка ECMAScript. ECMAScript содержит правила, сведения и рекомендации, которые должны соблюдаться скриптовым языком, чтобы он считался совместимым с ECMAScript.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170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Elm</a:t>
            </a:r>
            <a:endParaRPr sz="3150">
              <a:solidFill>
                <a:schemeClr val="accent2"/>
              </a:solidFill>
            </a:endParaRPr>
          </a:p>
        </p:txBody>
      </p:sp>
      <p:pic>
        <p:nvPicPr>
          <p:cNvPr id="415" name="Google Shape;41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038" y="1084400"/>
            <a:ext cx="722791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170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TypeScript</a:t>
            </a:r>
            <a:endParaRPr sz="3150">
              <a:solidFill>
                <a:schemeClr val="accent2"/>
              </a:solidFill>
            </a:endParaRPr>
          </a:p>
        </p:txBody>
      </p:sp>
      <p:pic>
        <p:nvPicPr>
          <p:cNvPr id="421" name="Google Shape;42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2" cy="3479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TypeScript</a:t>
            </a:r>
            <a:endParaRPr/>
          </a:p>
        </p:txBody>
      </p:sp>
      <p:sp>
        <p:nvSpPr>
          <p:cNvPr id="427" name="Google Shape;427;p7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685800" algn="l" rtl="0">
              <a:spcBef>
                <a:spcPts val="0"/>
              </a:spcBef>
              <a:spcAft>
                <a:spcPts val="1800"/>
              </a:spcAft>
              <a:buNone/>
            </a:pPr>
            <a:r>
              <a:rPr lang="ru" b="1">
                <a:solidFill>
                  <a:schemeClr val="dk1"/>
                </a:solidFill>
              </a:rPr>
              <a:t>TypeScript</a:t>
            </a:r>
            <a:r>
              <a:rPr lang="ru">
                <a:solidFill>
                  <a:schemeClr val="dk1"/>
                </a:solidFill>
              </a:rPr>
              <a:t> — язык программирования, представленный Microsoft в 2012 году. TypeScript является </a:t>
            </a:r>
            <a:r>
              <a:rPr lang="ru" b="1">
                <a:solidFill>
                  <a:schemeClr val="dk1"/>
                </a:solidFill>
              </a:rPr>
              <a:t>обратно совместимым</a:t>
            </a:r>
            <a:r>
              <a:rPr lang="ru">
                <a:solidFill>
                  <a:schemeClr val="dk1"/>
                </a:solidFill>
              </a:rPr>
              <a:t> с JavaScript и компилируется в последний. TypeScript отличается от JavaScript возможностью явного статического назначения типов, а также поддержкой подключения модулей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170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Преимущества TypeScript</a:t>
            </a:r>
            <a:endParaRPr sz="3150">
              <a:solidFill>
                <a:schemeClr val="accent2"/>
              </a:solidFill>
            </a:endParaRPr>
          </a:p>
        </p:txBody>
      </p:sp>
      <p:sp>
        <p:nvSpPr>
          <p:cNvPr id="433" name="Google Shape;433;p7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Аннотации типов и проверка их согласования на этапе компиляции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Интерфейсы, кортежи, декораторы свойств и методов, расширенные возможности ООП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TypeScript — </a:t>
            </a:r>
            <a:r>
              <a:rPr lang="ru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надмножество JavaScript</a:t>
            </a: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поэтому любой код на JavaScript будет выполнен и в TypeScript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Широкая поддержка IDE и адекватный автокомплит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Поддержка ES6-модулей из коробки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685800" algn="l" rtl="0">
              <a:spcBef>
                <a:spcPts val="1800"/>
              </a:spcBef>
              <a:spcAft>
                <a:spcPts val="1800"/>
              </a:spcAft>
              <a:buNone/>
            </a:pP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170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Переписываем проект на TS</a:t>
            </a:r>
            <a:endParaRPr sz="3150">
              <a:solidFill>
                <a:schemeClr val="accent2"/>
              </a:solidFill>
            </a:endParaRPr>
          </a:p>
        </p:txBody>
      </p:sp>
      <p:sp>
        <p:nvSpPr>
          <p:cNvPr id="439" name="Google Shape;439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Переименовываем </a:t>
            </a:r>
            <a:r>
              <a:rPr lang="ru" b="1">
                <a:solidFill>
                  <a:schemeClr val="dk1"/>
                </a:solidFill>
              </a:rPr>
              <a:t>*.js</a:t>
            </a:r>
            <a:r>
              <a:rPr lang="ru">
                <a:solidFill>
                  <a:schemeClr val="dk1"/>
                </a:solidFill>
              </a:rPr>
              <a:t> в </a:t>
            </a:r>
            <a:r>
              <a:rPr lang="ru" b="1">
                <a:solidFill>
                  <a:schemeClr val="dk1"/>
                </a:solidFill>
              </a:rPr>
              <a:t>*.ts</a:t>
            </a:r>
            <a:endParaRPr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???????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PROFIT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170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Установка и использование</a:t>
            </a:r>
            <a:endParaRPr sz="3150">
              <a:solidFill>
                <a:schemeClr val="accent2"/>
              </a:solidFill>
            </a:endParaRPr>
          </a:p>
        </p:txBody>
      </p:sp>
      <p:pic>
        <p:nvPicPr>
          <p:cNvPr id="445" name="Google Shape;44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283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/>
              <a:t>Файл </a:t>
            </a:r>
            <a:r>
              <a:rPr lang="ru" sz="3150">
                <a:latin typeface="Roboto Mono"/>
                <a:ea typeface="Roboto Mono"/>
                <a:cs typeface="Roboto Mono"/>
                <a:sym typeface="Roboto Mono"/>
              </a:rPr>
              <a:t>tsconfig.json</a:t>
            </a:r>
            <a:endParaRPr sz="315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700"/>
              </a:spcBef>
              <a:spcAft>
                <a:spcPts val="1700"/>
              </a:spcAft>
              <a:buNone/>
            </a:pPr>
            <a:endParaRPr sz="3150"/>
          </a:p>
        </p:txBody>
      </p:sp>
      <p:pic>
        <p:nvPicPr>
          <p:cNvPr id="451" name="Google Shape;45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8350" y="1198700"/>
            <a:ext cx="488729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1700"/>
              </a:spcAft>
              <a:buNone/>
            </a:pPr>
            <a:r>
              <a:rPr lang="ru" sz="3150"/>
              <a:t>Запускаем</a:t>
            </a:r>
            <a:endParaRPr sz="3150"/>
          </a:p>
        </p:txBody>
      </p:sp>
      <p:pic>
        <p:nvPicPr>
          <p:cNvPr id="457" name="Google Shape;45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50" y="1952625"/>
            <a:ext cx="2857500" cy="1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1700"/>
              </a:spcAft>
              <a:buNone/>
            </a:pPr>
            <a:r>
              <a:rPr lang="ru" sz="3150"/>
              <a:t>TS -&gt; JS</a:t>
            </a:r>
            <a:endParaRPr sz="3150"/>
          </a:p>
        </p:txBody>
      </p:sp>
      <p:pic>
        <p:nvPicPr>
          <p:cNvPr id="463" name="Google Shape;46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57525"/>
            <a:ext cx="4840675" cy="108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825" y="2873433"/>
            <a:ext cx="4209067" cy="1696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Типизация</a:t>
            </a:r>
            <a:endParaRPr sz="3150">
              <a:solidFill>
                <a:schemeClr val="accent2"/>
              </a:solidFill>
            </a:endParaRPr>
          </a:p>
        </p:txBody>
      </p:sp>
      <p:pic>
        <p:nvPicPr>
          <p:cNvPr id="470" name="Google Shape;47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775" y="1158712"/>
            <a:ext cx="2302325" cy="180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150" y="3086114"/>
            <a:ext cx="3118617" cy="1886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4800" y="3277275"/>
            <a:ext cx="4629149" cy="168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ECMAScript (как выглядит)</a:t>
            </a:r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Декабрь 1999 — ECMAScript 3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ECMAScript 4 (</a:t>
            </a:r>
            <a:r>
              <a:rPr lang="ru" b="1">
                <a:solidFill>
                  <a:schemeClr val="dk1"/>
                </a:solidFill>
              </a:rPr>
              <a:t>abandoned</a:t>
            </a:r>
            <a:r>
              <a:rPr lang="ru">
                <a:solidFill>
                  <a:schemeClr val="dk1"/>
                </a:solidFill>
              </a:rPr>
              <a:t>) — заброшенная версия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Декабрь 2009 — ECMAScript 5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Июнь 2011 — ECMAScript 5.1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b="1">
                <a:solidFill>
                  <a:schemeClr val="dk1"/>
                </a:solidFill>
              </a:rPr>
              <a:t>Июль 2015 — ECMAScript 2015 (ECMAScript 6th edition) </a:t>
            </a:r>
            <a:endParaRPr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Июль 2016 — ECMAScript 2016 (ECMAScript 7th edition)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Июнь 2017 — ECMAScript 2017 (ECMAScript 8th edition)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i="1">
                <a:solidFill>
                  <a:schemeClr val="dk1"/>
                </a:solidFill>
              </a:rPr>
              <a:t>Лето 2018</a:t>
            </a:r>
            <a:r>
              <a:rPr lang="ru">
                <a:solidFill>
                  <a:schemeClr val="dk1"/>
                </a:solidFill>
              </a:rPr>
              <a:t> — ECMAScript 2018 (и так далее)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8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1700"/>
              </a:spcAft>
              <a:buNone/>
            </a:pPr>
            <a:r>
              <a:rPr lang="ru" sz="3150"/>
              <a:t>Аннотации типов</a:t>
            </a:r>
            <a:endParaRPr sz="3150"/>
          </a:p>
        </p:txBody>
      </p:sp>
      <p:pic>
        <p:nvPicPr>
          <p:cNvPr id="478" name="Google Shape;47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275"/>
            <a:ext cx="8839199" cy="2726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1700"/>
              </a:spcAft>
              <a:buNone/>
            </a:pPr>
            <a:r>
              <a:rPr lang="ru" sz="3150"/>
              <a:t>Вывод типов</a:t>
            </a:r>
            <a:endParaRPr sz="3150"/>
          </a:p>
        </p:txBody>
      </p:sp>
      <p:pic>
        <p:nvPicPr>
          <p:cNvPr id="484" name="Google Shape;48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91600"/>
            <a:ext cx="8839199" cy="2726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1700"/>
              </a:spcAft>
              <a:buNone/>
            </a:pPr>
            <a:r>
              <a:rPr lang="ru" sz="3150"/>
              <a:t>Аннотации типов</a:t>
            </a:r>
            <a:endParaRPr sz="3150"/>
          </a:p>
        </p:txBody>
      </p:sp>
      <p:pic>
        <p:nvPicPr>
          <p:cNvPr id="490" name="Google Shape;49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4750" y="1184400"/>
            <a:ext cx="601449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1700"/>
              </a:spcAft>
              <a:buNone/>
            </a:pPr>
            <a:r>
              <a:rPr lang="ru" sz="3150"/>
              <a:t>Аннотации типов</a:t>
            </a:r>
            <a:endParaRPr sz="3150"/>
          </a:p>
        </p:txBody>
      </p:sp>
      <p:pic>
        <p:nvPicPr>
          <p:cNvPr id="496" name="Google Shape;49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38244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Функции в TypeScript</a:t>
            </a:r>
            <a:endParaRPr sz="315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1700"/>
              </a:spcBef>
              <a:spcAft>
                <a:spcPts val="1700"/>
              </a:spcAft>
              <a:buNone/>
            </a:pPr>
            <a:endParaRPr sz="3150"/>
          </a:p>
        </p:txBody>
      </p:sp>
      <p:pic>
        <p:nvPicPr>
          <p:cNvPr id="502" name="Google Shape;50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0" y="1134400"/>
            <a:ext cx="674129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Функции в TypeScript</a:t>
            </a:r>
            <a:endParaRPr sz="315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1700"/>
              </a:spcBef>
              <a:spcAft>
                <a:spcPts val="1700"/>
              </a:spcAft>
              <a:buNone/>
            </a:pPr>
            <a:endParaRPr sz="3150"/>
          </a:p>
        </p:txBody>
      </p:sp>
      <p:pic>
        <p:nvPicPr>
          <p:cNvPr id="508" name="Google Shape;50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938" y="1162975"/>
            <a:ext cx="731613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Функции в TypeScript</a:t>
            </a:r>
            <a:endParaRPr sz="315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1700"/>
              </a:spcBef>
              <a:spcAft>
                <a:spcPts val="1700"/>
              </a:spcAft>
              <a:buNone/>
            </a:pPr>
            <a:endParaRPr sz="3150"/>
          </a:p>
        </p:txBody>
      </p:sp>
      <p:pic>
        <p:nvPicPr>
          <p:cNvPr id="514" name="Google Shape;51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70150"/>
            <a:ext cx="8839200" cy="2885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Функции в TypeScript</a:t>
            </a:r>
            <a:endParaRPr sz="315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1700"/>
              </a:spcBef>
              <a:spcAft>
                <a:spcPts val="1700"/>
              </a:spcAft>
              <a:buNone/>
            </a:pPr>
            <a:endParaRPr sz="3150"/>
          </a:p>
        </p:txBody>
      </p:sp>
      <p:pic>
        <p:nvPicPr>
          <p:cNvPr id="520" name="Google Shape;52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84475"/>
            <a:ext cx="8839202" cy="295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Функции в TypeScript</a:t>
            </a:r>
            <a:endParaRPr sz="315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1700"/>
              </a:spcBef>
              <a:spcAft>
                <a:spcPts val="1700"/>
              </a:spcAft>
              <a:buNone/>
            </a:pPr>
            <a:endParaRPr sz="3150"/>
          </a:p>
        </p:txBody>
      </p:sp>
      <p:pic>
        <p:nvPicPr>
          <p:cNvPr id="526" name="Google Shape;52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38244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Функции в TypeScript</a:t>
            </a:r>
            <a:endParaRPr sz="315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1700"/>
              </a:spcBef>
              <a:spcAft>
                <a:spcPts val="1700"/>
              </a:spcAft>
              <a:buNone/>
            </a:pPr>
            <a:endParaRPr sz="3150"/>
          </a:p>
        </p:txBody>
      </p:sp>
      <p:pic>
        <p:nvPicPr>
          <p:cNvPr id="532" name="Google Shape;532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029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ES.Next</a:t>
            </a:r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800"/>
              </a:spcAft>
              <a:buNone/>
            </a:pPr>
            <a:r>
              <a:rPr lang="ru" b="1">
                <a:solidFill>
                  <a:schemeClr val="accent2"/>
                </a:solidFill>
              </a:rPr>
              <a:t>ES.Next</a:t>
            </a:r>
            <a:r>
              <a:rPr lang="ru">
                <a:solidFill>
                  <a:schemeClr val="accent2"/>
                </a:solidFill>
              </a:rPr>
              <a:t> — так временно называют совокупность новых возможностей языка, которые могут войти в следующую версию спецификации. Фичи из ES.Next правильнее называть </a:t>
            </a:r>
            <a:r>
              <a:rPr lang="ru">
                <a:solidFill>
                  <a:schemeClr val="dk1"/>
                </a:solidFill>
              </a:rPr>
              <a:t>“предложения” (proposals)</a:t>
            </a:r>
            <a:r>
              <a:rPr lang="ru">
                <a:solidFill>
                  <a:schemeClr val="accent2"/>
                </a:solidFill>
              </a:rPr>
              <a:t> , потому что они всё ещё находятся на стадии обсуждения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Интерфейсы</a:t>
            </a:r>
            <a:endParaRPr sz="315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1700"/>
              </a:spcBef>
              <a:spcAft>
                <a:spcPts val="1700"/>
              </a:spcAft>
              <a:buNone/>
            </a:pPr>
            <a:endParaRPr sz="3150">
              <a:solidFill>
                <a:schemeClr val="accent2"/>
              </a:solidFill>
            </a:endParaRPr>
          </a:p>
        </p:txBody>
      </p:sp>
      <p:pic>
        <p:nvPicPr>
          <p:cNvPr id="538" name="Google Shape;53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03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Интерфейсы</a:t>
            </a:r>
            <a:endParaRPr sz="315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1700"/>
              </a:spcBef>
              <a:spcAft>
                <a:spcPts val="1700"/>
              </a:spcAft>
              <a:buNone/>
            </a:pPr>
            <a:endParaRPr sz="3150">
              <a:solidFill>
                <a:schemeClr val="accent2"/>
              </a:solidFill>
            </a:endParaRPr>
          </a:p>
        </p:txBody>
      </p:sp>
      <p:pic>
        <p:nvPicPr>
          <p:cNvPr id="544" name="Google Shape;544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950" y="977250"/>
            <a:ext cx="686410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170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Классы</a:t>
            </a:r>
            <a:endParaRPr sz="3150">
              <a:solidFill>
                <a:schemeClr val="accent2"/>
              </a:solidFill>
            </a:endParaRPr>
          </a:p>
        </p:txBody>
      </p:sp>
      <p:pic>
        <p:nvPicPr>
          <p:cNvPr id="550" name="Google Shape;55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3" cy="3295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170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Классы</a:t>
            </a:r>
            <a:endParaRPr sz="3150">
              <a:solidFill>
                <a:schemeClr val="accent2"/>
              </a:solidFill>
            </a:endParaRPr>
          </a:p>
        </p:txBody>
      </p:sp>
      <p:pic>
        <p:nvPicPr>
          <p:cNvPr id="556" name="Google Shape;55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278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9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170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Generics</a:t>
            </a:r>
            <a:endParaRPr sz="3150">
              <a:solidFill>
                <a:schemeClr val="accent2"/>
              </a:solidFill>
            </a:endParaRPr>
          </a:p>
        </p:txBody>
      </p:sp>
      <p:pic>
        <p:nvPicPr>
          <p:cNvPr id="562" name="Google Shape;562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399697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170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Generics</a:t>
            </a:r>
            <a:endParaRPr sz="3150">
              <a:solidFill>
                <a:schemeClr val="accent2"/>
              </a:solidFill>
            </a:endParaRPr>
          </a:p>
        </p:txBody>
      </p:sp>
      <p:pic>
        <p:nvPicPr>
          <p:cNvPr id="568" name="Google Shape;56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2" cy="2689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9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170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Декораторы</a:t>
            </a:r>
            <a:endParaRPr sz="3150">
              <a:solidFill>
                <a:schemeClr val="accent2"/>
              </a:solidFill>
            </a:endParaRPr>
          </a:p>
        </p:txBody>
      </p:sp>
      <p:pic>
        <p:nvPicPr>
          <p:cNvPr id="574" name="Google Shape;57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2774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170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Декораторы</a:t>
            </a:r>
            <a:endParaRPr sz="3150">
              <a:solidFill>
                <a:schemeClr val="accent2"/>
              </a:solidFill>
            </a:endParaRPr>
          </a:p>
        </p:txBody>
      </p:sp>
      <p:pic>
        <p:nvPicPr>
          <p:cNvPr id="580" name="Google Shape;58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150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01"/>
          <p:cNvSpPr txBox="1">
            <a:spLocks noGrp="1"/>
          </p:cNvSpPr>
          <p:nvPr>
            <p:ph type="body" idx="4294967295"/>
          </p:nvPr>
        </p:nvSpPr>
        <p:spPr>
          <a:xfrm>
            <a:off x="311700" y="528650"/>
            <a:ext cx="8520600" cy="404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3600">
                <a:solidFill>
                  <a:srgbClr val="111111"/>
                </a:solidFill>
                <a:highlight>
                  <a:srgbClr val="FFFFFF"/>
                </a:highlight>
              </a:rPr>
              <a:t>Как типизировать JavaScript</a:t>
            </a:r>
            <a:endParaRPr sz="3600"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170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TypeScript Declaration Files</a:t>
            </a:r>
            <a:endParaRPr/>
          </a:p>
        </p:txBody>
      </p:sp>
      <p:sp>
        <p:nvSpPr>
          <p:cNvPr id="591" name="Google Shape;591;p10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b="1">
                <a:solidFill>
                  <a:schemeClr val="dk1"/>
                </a:solidFill>
              </a:rPr>
              <a:t>TypeScript Declaration Files (.d.ts)</a:t>
            </a:r>
            <a:r>
              <a:rPr lang="ru">
                <a:solidFill>
                  <a:schemeClr val="dk1"/>
                </a:solidFill>
              </a:rPr>
              <a:t> — служат для описания интерфейсов, экспортируемых классов и методов для модулей, написанных на обычном JavaScript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JavaScript</a:t>
            </a:r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11111"/>
                </a:solidFill>
                <a:highlight>
                  <a:srgbClr val="FFFFFF"/>
                </a:highlight>
              </a:rPr>
              <a:t>Скриптовый язык общего назначения, соответствующий спецификации ECMAScript.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111111"/>
                </a:solidFill>
                <a:highlight>
                  <a:srgbClr val="FFFFFF"/>
                </a:highlight>
              </a:rPr>
              <a:t>Это диалект языка ECMAScript.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*.d.ts файл</a:t>
            </a:r>
            <a:endParaRPr/>
          </a:p>
        </p:txBody>
      </p:sp>
      <p:pic>
        <p:nvPicPr>
          <p:cNvPr id="597" name="Google Shape;597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088" y="1112975"/>
            <a:ext cx="772382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Webpack + TypeScript</a:t>
            </a:r>
            <a:endParaRPr/>
          </a:p>
        </p:txBody>
      </p:sp>
      <p:pic>
        <p:nvPicPr>
          <p:cNvPr id="603" name="Google Shape;603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5813" y="1170125"/>
            <a:ext cx="371236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Технологии сборки</a:t>
            </a:r>
            <a:endParaRPr/>
          </a:p>
        </p:txBody>
      </p:sp>
      <p:pic>
        <p:nvPicPr>
          <p:cNvPr id="609" name="Google Shape;609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994625"/>
            <a:ext cx="1595525" cy="15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0073" y="626923"/>
            <a:ext cx="1823350" cy="182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7650" y="3131925"/>
            <a:ext cx="1361210" cy="153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65792" y="1271750"/>
            <a:ext cx="97276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1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3753" y="1054544"/>
            <a:ext cx="1089700" cy="1536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10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49200" y="3024150"/>
            <a:ext cx="1536476" cy="153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10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85115" y="1981223"/>
            <a:ext cx="3563636" cy="139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10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55463" y="0"/>
            <a:ext cx="1776838" cy="2012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10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82575" y="3765257"/>
            <a:ext cx="2800424" cy="903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0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Веб реального времени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объединяет эти сервисы?</a:t>
            </a:r>
            <a:endParaRPr/>
          </a:p>
        </p:txBody>
      </p:sp>
      <p:sp>
        <p:nvSpPr>
          <p:cNvPr id="628" name="Google Shape;628;p10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сервис отслеживания общественного транспорта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соц-сеть с чатами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браузерная онлайн-игра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Возможность взаимодействовать с клиентом в реальном времени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чем проблема?</a:t>
            </a:r>
            <a:endParaRPr/>
          </a:p>
        </p:txBody>
      </p:sp>
      <p:sp>
        <p:nvSpPr>
          <p:cNvPr id="639" name="Google Shape;639;p10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В браузере мы используем протокол HTTP, поэтому сервер может что-то сообщить клиенту, только когда сам клиент запросит какую-либо информацию.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Т.е. у сервера нет адекватной возможности оповещать клиента.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Способы решения</a:t>
            </a:r>
            <a:endParaRPr/>
          </a:p>
        </p:txBody>
      </p:sp>
      <p:sp>
        <p:nvSpPr>
          <p:cNvPr id="645" name="Google Shape;645;p1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Short Polling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Long Polling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Server-sent events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WebSockets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Short Polling</a:t>
            </a:r>
            <a:endParaRPr/>
          </a:p>
        </p:txBody>
      </p:sp>
      <p:sp>
        <p:nvSpPr>
          <p:cNvPr id="651" name="Google Shape;651;p1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Клиент запрашивает у сервера данные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Сервер отвечает двумя способами: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ru">
                <a:solidFill>
                  <a:schemeClr val="dk1"/>
                </a:solidFill>
              </a:rPr>
              <a:t>Отправляет пустой ответ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ru">
                <a:solidFill>
                  <a:schemeClr val="dk1"/>
                </a:solidFill>
              </a:rPr>
              <a:t>Отправляет нормальный ответ в теле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Как только клиент получает ответ от сервера, он ждет пару секунд, и снова начинает повторять процесс.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Long Polling</a:t>
            </a:r>
            <a:endParaRPr/>
          </a:p>
        </p:txBody>
      </p:sp>
      <p:sp>
        <p:nvSpPr>
          <p:cNvPr id="657" name="Google Shape;657;p1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Клиент запрашивает у сервера данные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Сервер отвечает двумя способами: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ru">
                <a:solidFill>
                  <a:schemeClr val="dk1"/>
                </a:solidFill>
              </a:rPr>
              <a:t>Если есть новые данные, он их отдает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ru">
                <a:solidFill>
                  <a:schemeClr val="dk1"/>
                </a:solidFill>
              </a:rPr>
              <a:t>Если данные нет, то сервер оставляет соединение открытым на определенный период времени, и когда находят новые данные, отдает их клиенту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2560</Words>
  <Application>Microsoft Macintosh PowerPoint</Application>
  <PresentationFormat>Экран (16:9)</PresentationFormat>
  <Paragraphs>287</Paragraphs>
  <Slides>138</Slides>
  <Notes>138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138</vt:i4>
      </vt:variant>
    </vt:vector>
  </HeadingPairs>
  <TitlesOfParts>
    <vt:vector size="142" baseType="lpstr">
      <vt:lpstr>Arial</vt:lpstr>
      <vt:lpstr>Roboto Mono</vt:lpstr>
      <vt:lpstr>Roboto</vt:lpstr>
      <vt:lpstr>Simple Light</vt:lpstr>
      <vt:lpstr>Лекция 7</vt:lpstr>
      <vt:lpstr>Браузерная поддержка</vt:lpstr>
      <vt:lpstr>Из чего состоит JavaScript?</vt:lpstr>
      <vt:lpstr>Ecma International</vt:lpstr>
      <vt:lpstr>ECMA-262</vt:lpstr>
      <vt:lpstr>ECMAScript</vt:lpstr>
      <vt:lpstr>ECMAScript (как выглядит)</vt:lpstr>
      <vt:lpstr>ES.Next</vt:lpstr>
      <vt:lpstr>JavaScript</vt:lpstr>
      <vt:lpstr>JavaScript-движок</vt:lpstr>
      <vt:lpstr>JavaScript-движок (быстродействие)</vt:lpstr>
      <vt:lpstr>JavaScript-движок (поддержка)</vt:lpstr>
      <vt:lpstr>Среда выполнения JavaScript</vt:lpstr>
      <vt:lpstr>Курица или яйцо</vt:lpstr>
      <vt:lpstr>Презентация PowerPoint</vt:lpstr>
      <vt:lpstr>ТС39</vt:lpstr>
      <vt:lpstr>Процесс ТС39</vt:lpstr>
      <vt:lpstr>ТС39</vt:lpstr>
      <vt:lpstr>Поддержка версий ECMAScript </vt:lpstr>
      <vt:lpstr>Возможности браузера </vt:lpstr>
      <vt:lpstr>Презентация PowerPoint</vt:lpstr>
      <vt:lpstr>Полифиллы</vt:lpstr>
      <vt:lpstr>Транспайлинг</vt:lpstr>
      <vt:lpstr>Babel</vt:lpstr>
      <vt:lpstr>Babel (использование)</vt:lpstr>
      <vt:lpstr>Babel (как работает)</vt:lpstr>
      <vt:lpstr>Babel (как работает)</vt:lpstr>
      <vt:lpstr>Презентация PowerPoint</vt:lpstr>
      <vt:lpstr>Постпроцессоры (PostCSS)</vt:lpstr>
      <vt:lpstr>Постпроцессоры (как работает)</vt:lpstr>
      <vt:lpstr>Постпроцессоры (autoprefixer)</vt:lpstr>
      <vt:lpstr>Постпроцессоры (Preset Env)</vt:lpstr>
      <vt:lpstr>Постпроцессоры (CSS Modules)</vt:lpstr>
      <vt:lpstr>Bundlers</vt:lpstr>
      <vt:lpstr>Bundler</vt:lpstr>
      <vt:lpstr>Bundler</vt:lpstr>
      <vt:lpstr>Bundler</vt:lpstr>
      <vt:lpstr>Чистый html</vt:lpstr>
      <vt:lpstr>Чистый html</vt:lpstr>
      <vt:lpstr>Npm</vt:lpstr>
      <vt:lpstr>Npm</vt:lpstr>
      <vt:lpstr>Npm</vt:lpstr>
      <vt:lpstr>Webpack + Npm + CommonJS</vt:lpstr>
      <vt:lpstr>Webpack + Npm + CommonJS</vt:lpstr>
      <vt:lpstr>Webpack + Npm + CommonJS </vt:lpstr>
      <vt:lpstr>Webpack + Npm + CommonJS </vt:lpstr>
      <vt:lpstr>Webpack + Npm + CommonJS </vt:lpstr>
      <vt:lpstr>Webpack + Npm + ESM</vt:lpstr>
      <vt:lpstr>Webpack + Babel</vt:lpstr>
      <vt:lpstr>Webpack + PostCSS</vt:lpstr>
      <vt:lpstr>TypeScript</vt:lpstr>
      <vt:lpstr>Презентация PowerPoint</vt:lpstr>
      <vt:lpstr>Презентация PowerPoint</vt:lpstr>
      <vt:lpstr>Типизация</vt:lpstr>
      <vt:lpstr>Презентация PowerPoint</vt:lpstr>
      <vt:lpstr>Dart programming language </vt:lpstr>
      <vt:lpstr>CoffeeScript </vt:lpstr>
      <vt:lpstr>CoffeeScript </vt:lpstr>
      <vt:lpstr>ClojureScript </vt:lpstr>
      <vt:lpstr>Elm</vt:lpstr>
      <vt:lpstr>TypeScript</vt:lpstr>
      <vt:lpstr>TypeScript</vt:lpstr>
      <vt:lpstr>Преимущества TypeScript</vt:lpstr>
      <vt:lpstr>Переписываем проект на TS</vt:lpstr>
      <vt:lpstr>Установка и использование</vt:lpstr>
      <vt:lpstr>Файл tsconfig.json </vt:lpstr>
      <vt:lpstr>Запускаем</vt:lpstr>
      <vt:lpstr>TS -&gt; JS</vt:lpstr>
      <vt:lpstr>Типизация</vt:lpstr>
      <vt:lpstr>Аннотации типов</vt:lpstr>
      <vt:lpstr>Вывод типов</vt:lpstr>
      <vt:lpstr>Аннотации типов</vt:lpstr>
      <vt:lpstr>Аннотации типов</vt:lpstr>
      <vt:lpstr>Функции в TypeScript </vt:lpstr>
      <vt:lpstr>Функции в TypeScript </vt:lpstr>
      <vt:lpstr>Функции в TypeScript </vt:lpstr>
      <vt:lpstr>Функции в TypeScript </vt:lpstr>
      <vt:lpstr>Функции в TypeScript </vt:lpstr>
      <vt:lpstr>Функции в TypeScript </vt:lpstr>
      <vt:lpstr>Интерфейсы </vt:lpstr>
      <vt:lpstr>Интерфейсы </vt:lpstr>
      <vt:lpstr>Классы</vt:lpstr>
      <vt:lpstr>Классы</vt:lpstr>
      <vt:lpstr>Generics</vt:lpstr>
      <vt:lpstr>Generics</vt:lpstr>
      <vt:lpstr>Декораторы</vt:lpstr>
      <vt:lpstr>Декораторы</vt:lpstr>
      <vt:lpstr>Презентация PowerPoint</vt:lpstr>
      <vt:lpstr>TypeScript Declaration Files</vt:lpstr>
      <vt:lpstr>*.d.ts файл</vt:lpstr>
      <vt:lpstr>Webpack + TypeScript</vt:lpstr>
      <vt:lpstr>Технологии сборки</vt:lpstr>
      <vt:lpstr>Веб реального времени</vt:lpstr>
      <vt:lpstr>Что объединяет эти сервисы?</vt:lpstr>
      <vt:lpstr>Возможность взаимодействовать с клиентом в реальном времени</vt:lpstr>
      <vt:lpstr>В чем проблема?</vt:lpstr>
      <vt:lpstr>Способы решения</vt:lpstr>
      <vt:lpstr>Short Polling</vt:lpstr>
      <vt:lpstr>Long Polling</vt:lpstr>
      <vt:lpstr>WebSocket</vt:lpstr>
      <vt:lpstr>Где поддерживается</vt:lpstr>
      <vt:lpstr>Преимущества WebSocket</vt:lpstr>
      <vt:lpstr>Создание WebSocket</vt:lpstr>
      <vt:lpstr>Работа с WebSocket</vt:lpstr>
      <vt:lpstr>Что происходит в браузере</vt:lpstr>
      <vt:lpstr>Событие error и close</vt:lpstr>
      <vt:lpstr>Событие message — обработка сообщений с сервера</vt:lpstr>
      <vt:lpstr>А ещё можно слать и принимать бинарные данные</vt:lpstr>
      <vt:lpstr>Как использовать WebSocket</vt:lpstr>
      <vt:lpstr>Как использовать WebSocket</vt:lpstr>
      <vt:lpstr>Server Sent Events</vt:lpstr>
      <vt:lpstr>Отличия от WebSocket</vt:lpstr>
      <vt:lpstr>Итого по Server Sent Events</vt:lpstr>
      <vt:lpstr>Веб-сервера</vt:lpstr>
      <vt:lpstr>Готовый сервер по конфигу</vt:lpstr>
      <vt:lpstr>Зачем это нужно?</vt:lpstr>
      <vt:lpstr>Например, прокси</vt:lpstr>
      <vt:lpstr>А еще, отдавать статику</vt:lpstr>
      <vt:lpstr>Презентация PowerPoint</vt:lpstr>
      <vt:lpstr>Прогрессивные интернетные приложения</vt:lpstr>
      <vt:lpstr>PWA</vt:lpstr>
      <vt:lpstr>Презентация PowerPoint</vt:lpstr>
      <vt:lpstr>Презентация PowerPoint</vt:lpstr>
      <vt:lpstr>Презентация PowerPoint</vt:lpstr>
      <vt:lpstr>Что нужно сделать, чтобы завелось?</vt:lpstr>
      <vt:lpstr>manifest.json</vt:lpstr>
      <vt:lpstr>manifest.json</vt:lpstr>
      <vt:lpstr>Apple Meta Tags</vt:lpstr>
      <vt:lpstr>Преимущества PWA</vt:lpstr>
      <vt:lpstr>Недостатки PWA</vt:lpstr>
      <vt:lpstr>Как работает React</vt:lpstr>
      <vt:lpstr>Virtual DOM</vt:lpstr>
      <vt:lpstr>Virtual DOM</vt:lpstr>
      <vt:lpstr>Картиночка</vt:lpstr>
      <vt:lpstr>Virtual DOM</vt:lpstr>
      <vt:lpstr>Когда?</vt:lpstr>
      <vt:lpstr>Как?</vt:lpstr>
      <vt:lpstr>Наглядно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Лекция 7</dc:title>
  <cp:lastModifiedBy>Microsoft Office User</cp:lastModifiedBy>
  <cp:revision>1</cp:revision>
  <dcterms:modified xsi:type="dcterms:W3CDTF">2025-03-24T12:07:24Z</dcterms:modified>
</cp:coreProperties>
</file>